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Default Extension="dat" ContentType="text/plai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docProps/core.xml" Id="rId3" /><Relationship Type="http://schemas.openxmlformats.org/officeDocument/2006/relationships/extended-properties" Target="docProps/app.xml" Id="rId4" /><Relationship Type="http://schemas.openxmlformats.org/officeDocument/2006/relationships/officeDocument" Target="ppt/presentation.xml" Id="rId1" /><Relationship Type="http://schemas.openxmlformats.org/package/2006/relationships/metadata/thumbnail" Target="docProps/thumbnail.jpeg" Id="rId2" /><Relationship Type="http://schemas.microsoft.com/office/2006/relationships/txt" Target="/udata/data.dat" Id="Rb3f2e27848fc4a2d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65" r:id="rId2"/>
    <p:sldId id="266" r:id="rId3"/>
    <p:sldId id="275" r:id="rId4"/>
    <p:sldId id="281" r:id="rId5"/>
    <p:sldId id="283" r:id="rId6"/>
    <p:sldId id="282" r:id="rId7"/>
    <p:sldId id="284" r:id="rId8"/>
    <p:sldId id="285" r:id="rId9"/>
    <p:sldId id="286" r:id="rId10"/>
    <p:sldId id="288" r:id="rId11"/>
    <p:sldId id="289" r:id="rId12"/>
    <p:sldId id="276" r:id="rId13"/>
    <p:sldId id="296" r:id="rId14"/>
    <p:sldId id="298" r:id="rId15"/>
    <p:sldId id="299" r:id="rId16"/>
    <p:sldId id="277" r:id="rId17"/>
    <p:sldId id="300" r:id="rId18"/>
    <p:sldId id="303" r:id="rId19"/>
    <p:sldId id="305" r:id="rId20"/>
    <p:sldId id="304" r:id="rId21"/>
    <p:sldId id="306" r:id="rId22"/>
    <p:sldId id="301" r:id="rId23"/>
    <p:sldId id="302" r:id="rId24"/>
    <p:sldId id="278" r:id="rId25"/>
    <p:sldId id="295" r:id="rId26"/>
    <p:sldId id="279" r:id="rId27"/>
    <p:sldId id="292" r:id="rId28"/>
    <p:sldId id="293" r:id="rId29"/>
    <p:sldId id="294" r:id="rId30"/>
    <p:sldId id="280" r:id="rId31"/>
    <p:sldId id="290" r:id="rId32"/>
    <p:sldId id="291" r:id="rId3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30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9" autoAdjust="0"/>
    <p:restoredTop sz="94611"/>
  </p:normalViewPr>
  <p:slideViewPr>
    <p:cSldViewPr snapToGrid="0" showGuides="1">
      <p:cViewPr>
        <p:scale>
          <a:sx n="84" d="100"/>
          <a:sy n="84" d="100"/>
        </p:scale>
        <p:origin x="1632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png>
</file>

<file path=ppt/media/image13.tiff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tiff>
</file>

<file path=ppt/media/image5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178F4-C18B-48EC-9055-35D023B3036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6E15A-D7A9-4169-A7C2-BCB1B8BA2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2084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7394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7210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617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4602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800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7611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64346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50151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7369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3119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514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606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4548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321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643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4421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6602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507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974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251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309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871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7923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781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9496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0037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244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586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75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914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03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2.png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jpeg"/><Relationship Id="rId5" Type="http://schemas.openxmlformats.org/officeDocument/2006/relationships/image" Target="../media/image4.tiff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1"/>
            <a:ext cx="9144000" cy="3654674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89"/>
          <p:cNvSpPr txBox="1"/>
          <p:nvPr/>
        </p:nvSpPr>
        <p:spPr>
          <a:xfrm>
            <a:off x="6948902" y="5080217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博士开题答辩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7588" y="4988969"/>
            <a:ext cx="181395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5"/>
          <p:cNvSpPr txBox="1"/>
          <p:nvPr/>
        </p:nvSpPr>
        <p:spPr>
          <a:xfrm>
            <a:off x="3869198" y="3881926"/>
            <a:ext cx="510909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移动网络中基于边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缘</a:t>
            </a:r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缓存的</a:t>
            </a:r>
          </a:p>
          <a:p>
            <a:pPr algn="r"/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视频部署与传输策略研究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63773" y="6210551"/>
            <a:ext cx="424342" cy="424342"/>
          </a:xfrm>
          <a:prstGeom prst="rect">
            <a:avLst/>
          </a:prstGeom>
          <a:solidFill>
            <a:srgbClr val="5C307D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90"/>
          <p:cNvSpPr txBox="1"/>
          <p:nvPr/>
        </p:nvSpPr>
        <p:spPr>
          <a:xfrm>
            <a:off x="1139508" y="5888775"/>
            <a:ext cx="7732034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庞海天 </a:t>
            </a:r>
            <a:r>
              <a:rPr lang="en-US" altLang="zh-CN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2014310619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r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指导老师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-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孙立峰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3773" y="6627119"/>
            <a:ext cx="440822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0" y="3770844"/>
            <a:ext cx="9144000" cy="56736"/>
            <a:chOff x="30834" y="1305568"/>
            <a:chExt cx="8816454" cy="66133"/>
          </a:xfrm>
        </p:grpSpPr>
        <p:sp>
          <p:nvSpPr>
            <p:cNvPr id="29" name="矩形 28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13" y="266701"/>
            <a:ext cx="3137850" cy="132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01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29"/>
          <p:cNvSpPr txBox="1"/>
          <p:nvPr/>
        </p:nvSpPr>
        <p:spPr>
          <a:xfrm>
            <a:off x="397810" y="2129269"/>
            <a:ext cx="3997666" cy="374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buFont typeface="Wingdings" charset="2"/>
              <a:buChar char="l"/>
            </a:pPr>
            <a:r>
              <a:rPr lang="zh-CN" altLang="en-US" dirty="0" smtClean="0"/>
              <a:t>边缘缓存网络中的存储，带宽资源如何在多资源需求方之间进行有效的资源分配</a:t>
            </a:r>
          </a:p>
          <a:p>
            <a:endParaRPr lang="zh-CN" altLang="en-US" dirty="0" smtClean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41" y="3148658"/>
            <a:ext cx="3957334" cy="2900298"/>
          </a:xfrm>
          <a:prstGeom prst="rect">
            <a:avLst/>
          </a:prstGeom>
        </p:spPr>
      </p:pic>
      <p:grpSp>
        <p:nvGrpSpPr>
          <p:cNvPr id="14" name="组 13"/>
          <p:cNvGrpSpPr/>
          <p:nvPr/>
        </p:nvGrpSpPr>
        <p:grpSpPr>
          <a:xfrm>
            <a:off x="4546154" y="3148658"/>
            <a:ext cx="4355643" cy="2893254"/>
            <a:chOff x="2286000" y="3669969"/>
            <a:chExt cx="4375951" cy="2645075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92972" y="3669969"/>
              <a:ext cx="4368979" cy="2645075"/>
            </a:xfrm>
            <a:prstGeom prst="rect">
              <a:avLst/>
            </a:prstGeom>
          </p:spPr>
        </p:pic>
        <p:sp>
          <p:nvSpPr>
            <p:cNvPr id="19" name="矩形 18"/>
            <p:cNvSpPr/>
            <p:nvPr/>
          </p:nvSpPr>
          <p:spPr>
            <a:xfrm>
              <a:off x="2286000" y="3672840"/>
              <a:ext cx="1417295" cy="2895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TextBox 29"/>
          <p:cNvSpPr txBox="1"/>
          <p:nvPr/>
        </p:nvSpPr>
        <p:spPr>
          <a:xfrm>
            <a:off x="4618688" y="2129269"/>
            <a:ext cx="4104686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buFont typeface="Wingdings" charset="2"/>
              <a:buChar char="l"/>
            </a:pPr>
            <a:r>
              <a:rPr lang="zh-CN" altLang="en-US" dirty="0" smtClean="0"/>
              <a:t>边缘缓存网络中的存储，带宽资源如何在多资源需求方之间进行有效的资源</a:t>
            </a:r>
            <a:r>
              <a:rPr lang="zh-CN" altLang="en-US" dirty="0" smtClean="0"/>
              <a:t>分配</a:t>
            </a:r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744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29"/>
          <p:cNvSpPr txBox="1"/>
          <p:nvPr/>
        </p:nvSpPr>
        <p:spPr>
          <a:xfrm>
            <a:off x="253220" y="1984628"/>
            <a:ext cx="8448484" cy="405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r>
              <a:rPr lang="zh-CN" altLang="en-US" dirty="0" smtClean="0"/>
              <a:t>边缘缓存网络的节点数量非常大，如何有效调度所有节点的资源就变成一个非常重要的问题，而对于这样一个节点众多的系统，以分布式的算法调度节点缓存策略是一个能减小网络开销的方式。所以研究如何实现网络的自组织就变成一个重要的问题。</a:t>
            </a:r>
          </a:p>
          <a:p>
            <a:endParaRPr lang="zh-CN" altLang="en-US" dirty="0" smtClean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0220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研究问题现状</a:t>
            </a: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95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29"/>
          <p:cNvSpPr txBox="1"/>
          <p:nvPr/>
        </p:nvSpPr>
        <p:spPr>
          <a:xfrm>
            <a:off x="253220" y="1984628"/>
            <a:ext cx="84484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buFont typeface="Wingdings" charset="2"/>
              <a:buChar char="l"/>
            </a:pPr>
            <a:r>
              <a:rPr lang="zh-CN" altLang="en-US" dirty="0"/>
              <a:t>用户移动规律预测研究</a:t>
            </a:r>
          </a:p>
          <a:p>
            <a:pPr marL="742950" lvl="1" indent="-285750">
              <a:buFont typeface="Arial" charset="0"/>
              <a:buChar char="•"/>
            </a:pPr>
            <a:r>
              <a:rPr lang="zh-CN" altLang="en-US" dirty="0" smtClean="0"/>
              <a:t>基于</a:t>
            </a:r>
            <a:r>
              <a:rPr lang="zh-CN" altLang="en-US" dirty="0"/>
              <a:t>上下文的集成学习预测方法</a:t>
            </a:r>
            <a:r>
              <a:rPr lang="en-US" altLang="zh-CN" dirty="0"/>
              <a:t>[</a:t>
            </a:r>
            <a:r>
              <a:rPr lang="en-US" altLang="zh-CN" dirty="0" err="1"/>
              <a:t>Ubicomp</a:t>
            </a:r>
            <a:r>
              <a:rPr lang="zh-CN" altLang="en-US" dirty="0"/>
              <a:t> </a:t>
            </a:r>
            <a:r>
              <a:rPr lang="en-US" altLang="zh-CN" dirty="0"/>
              <a:t>2012</a:t>
            </a:r>
            <a:r>
              <a:rPr lang="en-US" altLang="zh-CN" dirty="0" smtClean="0"/>
              <a:t>]</a:t>
            </a:r>
            <a:endParaRPr lang="zh-CN" altLang="en-US" dirty="0" smtClean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 smtClean="0"/>
          </a:p>
          <a:p>
            <a:pPr marL="285750" indent="-285750">
              <a:buFont typeface="Wingdings" charset="2"/>
              <a:buChar char="l"/>
            </a:pPr>
            <a:r>
              <a:rPr lang="zh-CN" altLang="en-US" dirty="0" smtClean="0"/>
              <a:t>基于小基站的内容缓存策略</a:t>
            </a:r>
            <a:endParaRPr lang="zh-CN" alt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zh-CN" altLang="en-US" dirty="0" smtClean="0"/>
              <a:t>基于时间阈值的缓存策略 </a:t>
            </a:r>
            <a:r>
              <a:rPr lang="en-US" altLang="zh-CN" dirty="0" smtClean="0"/>
              <a:t>[INFOCOM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2016]</a:t>
            </a:r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pPr marL="742950" lvl="1" indent="-285750">
              <a:buFont typeface="Arial" charset="0"/>
              <a:buChar char="•"/>
            </a:pPr>
            <a:r>
              <a:rPr lang="zh-CN" altLang="en-US" dirty="0" smtClean="0"/>
              <a:t>提出协同缓存的在线算法，并证明了算法的计算开销</a:t>
            </a:r>
            <a:r>
              <a:rPr lang="zh-CN" altLang="en-US" dirty="0" smtClean="0"/>
              <a:t> </a:t>
            </a:r>
            <a:r>
              <a:rPr lang="en-US" altLang="zh-CN" dirty="0" smtClean="0"/>
              <a:t>[TMC]</a:t>
            </a:r>
            <a:endParaRPr lang="zh-CN" altLang="en-US" dirty="0" smtClean="0"/>
          </a:p>
        </p:txBody>
      </p:sp>
      <p:sp>
        <p:nvSpPr>
          <p:cNvPr id="16" name="Shape 141"/>
          <p:cNvSpPr/>
          <p:nvPr/>
        </p:nvSpPr>
        <p:spPr>
          <a:xfrm>
            <a:off x="1127149" y="8765401"/>
            <a:ext cx="10750502" cy="553998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anchor="ctr">
            <a:spAutoFit/>
          </a:bodyPr>
          <a:lstStyle>
            <a:lvl1pPr>
              <a:defRPr sz="3000">
                <a:solidFill>
                  <a:srgbClr val="FFFFFF"/>
                </a:solidFill>
                <a:effectLst>
                  <a:outerShdw blurRad="25400" dist="33948" dir="2700000" rotWithShape="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kumimoji="1" lang="zh-CN" altLang="en-US" sz="3600" dirty="0" smtClean="0">
                <a:solidFill>
                  <a:srgbClr val="000000"/>
                </a:solidFill>
                <a:latin typeface="楷体"/>
                <a:ea typeface="楷体"/>
                <a:cs typeface="楷体"/>
              </a:rPr>
              <a:t>不足：缺少进行大规模视频分发的能力</a:t>
            </a:r>
            <a:endParaRPr sz="3200" dirty="0">
              <a:solidFill>
                <a:srgbClr val="FFFFFF"/>
              </a:solidFill>
              <a:effectLst>
                <a:outerShdw blurRad="25400" dist="33948" dir="2700000" rotWithShape="0">
                  <a:srgbClr val="3B3936"/>
                </a:outerShdw>
              </a:effectLst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253220" y="4151342"/>
            <a:ext cx="8448484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：中心式的内容缓存策略与小基站分布式的场景不对应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53220" y="5026590"/>
            <a:ext cx="8448484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：基于小基站的缓存策略并未在真实数据集上进行实验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253220" y="2671862"/>
            <a:ext cx="8448484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：人的移动状态并未与小基站、</a:t>
            </a:r>
            <a:r>
              <a:rPr lang="en-US" altLang="zh-CN" dirty="0" err="1" smtClean="0">
                <a:solidFill>
                  <a:schemeClr val="bg1"/>
                </a:solidFill>
                <a:ea typeface="华文楷体" panose="02010600040101010101" pitchFamily="2" charset="-122"/>
              </a:rPr>
              <a:t>WiFi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热点的联网状态对应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1963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53220" y="1940342"/>
            <a:ext cx="844848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基于拍卖理论的网络服务提供商之间的视频缓存资源分配 </a:t>
            </a:r>
            <a:r>
              <a:rPr lang="en-US" altLang="zh-CN" dirty="0" smtClean="0"/>
              <a:t>[JSAC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2012]</a:t>
            </a:r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r>
              <a:rPr lang="zh-CN" altLang="en-US" dirty="0" smtClean="0"/>
              <a:t>基于</a:t>
            </a:r>
            <a:r>
              <a:rPr lang="en-US" altLang="zh-CN" dirty="0" err="1"/>
              <a:t>Stackelberg</a:t>
            </a:r>
            <a:r>
              <a:rPr lang="en-US" altLang="zh-CN" dirty="0"/>
              <a:t> </a:t>
            </a:r>
            <a:r>
              <a:rPr lang="en-US" altLang="zh-CN" dirty="0" smtClean="0"/>
              <a:t>game</a:t>
            </a:r>
            <a:r>
              <a:rPr lang="zh-CN" altLang="en-US" dirty="0" smtClean="0"/>
              <a:t>的小基站缓存资源分配 </a:t>
            </a:r>
            <a:r>
              <a:rPr lang="en-US" altLang="zh-CN" dirty="0" smtClean="0"/>
              <a:t>[JSAC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2016]</a:t>
            </a:r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en-US" altLang="zh-CN" dirty="0" smtClean="0"/>
          </a:p>
        </p:txBody>
      </p:sp>
      <p:sp>
        <p:nvSpPr>
          <p:cNvPr id="19" name="圆角矩形 18"/>
          <p:cNvSpPr/>
          <p:nvPr/>
        </p:nvSpPr>
        <p:spPr>
          <a:xfrm>
            <a:off x="263883" y="2296016"/>
            <a:ext cx="8437821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：带宽和存储资源分别进行</a:t>
            </a:r>
            <a:r>
              <a:rPr lang="en-US" altLang="zh-CN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VCG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拍卖，不能满足实际中的的多维度需求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63883" y="3159852"/>
            <a:ext cx="8437821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920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53220" y="1940342"/>
            <a:ext cx="844848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基于</a:t>
            </a:r>
            <a:r>
              <a:rPr lang="zh-CN" altLang="en-US" dirty="0" smtClean="0"/>
              <a:t>强化学习算法的小基站网络自组织</a:t>
            </a:r>
            <a:r>
              <a:rPr lang="zh-CN" altLang="en-US" dirty="0" smtClean="0"/>
              <a:t> </a:t>
            </a:r>
            <a:r>
              <a:rPr lang="en-US" altLang="zh-CN" dirty="0" smtClean="0"/>
              <a:t>[</a:t>
            </a:r>
            <a:r>
              <a:rPr lang="en-US" altLang="zh-CN" dirty="0" smtClean="0"/>
              <a:t>TWC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2013</a:t>
            </a:r>
            <a:r>
              <a:rPr lang="en-US" altLang="zh-CN" dirty="0" smtClean="0"/>
              <a:t>]</a:t>
            </a:r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r>
              <a:rPr lang="zh-CN" altLang="en-US" dirty="0"/>
              <a:t>基于置信度传播算法的分布式缓存小基站管理 </a:t>
            </a:r>
            <a:r>
              <a:rPr lang="en-US" altLang="zh-CN" dirty="0"/>
              <a:t>[ICC</a:t>
            </a:r>
            <a:r>
              <a:rPr lang="zh-CN" altLang="en-US" dirty="0"/>
              <a:t> </a:t>
            </a:r>
            <a:r>
              <a:rPr lang="en-US" altLang="zh-CN" dirty="0"/>
              <a:t>2016</a:t>
            </a:r>
            <a:r>
              <a:rPr lang="zh-CN" altLang="en-US" dirty="0"/>
              <a:t> </a:t>
            </a:r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Paper]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en-US" altLang="zh-CN" dirty="0" smtClean="0"/>
          </a:p>
        </p:txBody>
      </p:sp>
      <p:sp>
        <p:nvSpPr>
          <p:cNvPr id="14" name="圆角矩形 13"/>
          <p:cNvSpPr/>
          <p:nvPr/>
        </p:nvSpPr>
        <p:spPr>
          <a:xfrm>
            <a:off x="253220" y="2295328"/>
            <a:ext cx="8448484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：仅考虑了小基站网络信道选择自组织，未考虑缓存决策自组织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274889" y="3122295"/>
            <a:ext cx="8448484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：虽然使用了分布式算法，并未考虑每个节点的自私性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349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研究内容与研究策略</a:t>
            </a: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54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29"/>
          <p:cNvSpPr txBox="1"/>
          <p:nvPr/>
        </p:nvSpPr>
        <p:spPr>
          <a:xfrm>
            <a:off x="253220" y="1984628"/>
            <a:ext cx="8448484" cy="2225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buFont typeface="Wingdings" charset="2"/>
              <a:buChar char="l"/>
            </a:pPr>
            <a:r>
              <a:rPr lang="zh-CN" altLang="en-US" dirty="0"/>
              <a:t>用户移动规律预测</a:t>
            </a:r>
            <a:r>
              <a:rPr lang="zh-CN" altLang="en-US" dirty="0" smtClean="0"/>
              <a:t>研究</a:t>
            </a:r>
            <a:r>
              <a:rPr lang="zh-CN" altLang="en-US" dirty="0" smtClean="0">
                <a:solidFill>
                  <a:srgbClr val="5C307D"/>
                </a:solidFill>
              </a:rPr>
              <a:t>（</a:t>
            </a:r>
            <a:r>
              <a:rPr lang="zh-CN" altLang="en-US" dirty="0" smtClean="0">
                <a:solidFill>
                  <a:srgbClr val="5C307D"/>
                </a:solidFill>
              </a:rPr>
              <a:t>已完成</a:t>
            </a:r>
            <a:r>
              <a:rPr lang="zh-CN" altLang="en-US" dirty="0" smtClean="0">
                <a:solidFill>
                  <a:srgbClr val="5C307D"/>
                </a:solidFill>
              </a:rPr>
              <a:t>）</a:t>
            </a:r>
          </a:p>
          <a:p>
            <a:r>
              <a:rPr lang="zh-CN" altLang="en-US" dirty="0" smtClean="0"/>
              <a:t>基于用户连接</a:t>
            </a:r>
            <a:r>
              <a:rPr lang="en-US" altLang="zh-CN" dirty="0" err="1" smtClean="0"/>
              <a:t>WiFi</a:t>
            </a:r>
            <a:r>
              <a:rPr lang="zh-CN" altLang="en-US" dirty="0" smtClean="0"/>
              <a:t>热点的数据，提出了</a:t>
            </a:r>
            <a:endParaRPr lang="zh-CN" altLang="en-US" dirty="0" smtClean="0"/>
          </a:p>
          <a:p>
            <a:r>
              <a:rPr lang="zh-CN" altLang="en-US" dirty="0" smtClean="0"/>
              <a:t>融合时空信息的马尔科夫预测模型</a:t>
            </a:r>
            <a:endParaRPr lang="zh-CN" altLang="en-US" dirty="0" smtClean="0"/>
          </a:p>
          <a:p>
            <a:endParaRPr lang="zh-CN" altLang="en-US" dirty="0"/>
          </a:p>
          <a:p>
            <a:pPr marL="285750" indent="-285750">
              <a:buFont typeface="Wingdings" charset="2"/>
              <a:buChar char="l"/>
            </a:pP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3" y="3003183"/>
            <a:ext cx="3849470" cy="347267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05" y="3170824"/>
            <a:ext cx="4257998" cy="304147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04" y="2063492"/>
            <a:ext cx="4257999" cy="98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65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29"/>
          <p:cNvSpPr txBox="1"/>
          <p:nvPr/>
        </p:nvSpPr>
        <p:spPr>
          <a:xfrm>
            <a:off x="253220" y="1984628"/>
            <a:ext cx="8448484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buFont typeface="Wingdings" charset="2"/>
              <a:buChar char="l"/>
            </a:pPr>
            <a:r>
              <a:rPr lang="zh-CN" altLang="en-US" dirty="0" smtClean="0"/>
              <a:t>基于小基站的内容缓存策略</a:t>
            </a:r>
            <a:r>
              <a:rPr lang="zh-CN" altLang="en-US" dirty="0" smtClean="0">
                <a:solidFill>
                  <a:srgbClr val="5C307D"/>
                </a:solidFill>
              </a:rPr>
              <a:t>（进行中）</a:t>
            </a:r>
            <a:endParaRPr lang="zh-CN" altLang="en-US" dirty="0" smtClean="0">
              <a:solidFill>
                <a:srgbClr val="5C307D"/>
              </a:solidFill>
            </a:endParaRPr>
          </a:p>
          <a:p>
            <a:r>
              <a:rPr lang="zh-CN" altLang="en-US" dirty="0" smtClean="0"/>
              <a:t>基于强化学习算法，设计在线缓存内容替换策略</a:t>
            </a:r>
          </a:p>
          <a:p>
            <a:endParaRPr lang="zh-CN" altLang="en-US" dirty="0"/>
          </a:p>
          <a:p>
            <a:endParaRPr lang="zh-CN" altLang="en-US" dirty="0" smtClean="0"/>
          </a:p>
        </p:txBody>
      </p:sp>
      <p:sp>
        <p:nvSpPr>
          <p:cNvPr id="16" name="Shape 141"/>
          <p:cNvSpPr/>
          <p:nvPr/>
        </p:nvSpPr>
        <p:spPr>
          <a:xfrm>
            <a:off x="1127149" y="8765401"/>
            <a:ext cx="10750502" cy="553998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anchor="ctr">
            <a:spAutoFit/>
          </a:bodyPr>
          <a:lstStyle>
            <a:lvl1pPr>
              <a:defRPr sz="3000">
                <a:solidFill>
                  <a:srgbClr val="FFFFFF"/>
                </a:solidFill>
                <a:effectLst>
                  <a:outerShdw blurRad="25400" dist="33948" dir="2700000" rotWithShape="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kumimoji="1" lang="zh-CN" altLang="en-US" sz="3600" dirty="0" smtClean="0">
                <a:solidFill>
                  <a:srgbClr val="000000"/>
                </a:solidFill>
                <a:latin typeface="楷体"/>
                <a:ea typeface="楷体"/>
                <a:cs typeface="楷体"/>
              </a:rPr>
              <a:t>不足：缺少进行大规模视频分发的能力</a:t>
            </a:r>
            <a:endParaRPr sz="3200" dirty="0">
              <a:solidFill>
                <a:srgbClr val="FFFFFF"/>
              </a:solidFill>
              <a:effectLst>
                <a:outerShdw blurRad="25400" dist="33948" dir="2700000" rotWithShape="0">
                  <a:srgbClr val="3B3936"/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066" y="2936866"/>
            <a:ext cx="6695025" cy="3245720"/>
          </a:xfrm>
          <a:prstGeom prst="rect">
            <a:avLst/>
          </a:prstGeom>
        </p:spPr>
      </p:pic>
      <p:sp>
        <p:nvSpPr>
          <p:cNvPr id="5" name="线形标注 1 4"/>
          <p:cNvSpPr/>
          <p:nvPr/>
        </p:nvSpPr>
        <p:spPr>
          <a:xfrm>
            <a:off x="4449862" y="2829779"/>
            <a:ext cx="1372394" cy="422804"/>
          </a:xfrm>
          <a:prstGeom prst="borderCallout1">
            <a:avLst>
              <a:gd name="adj1" fmla="val 18750"/>
              <a:gd name="adj2" fmla="val -3891"/>
              <a:gd name="adj3" fmla="val 112500"/>
              <a:gd name="adj4" fmla="val -38333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缓存决策</a:t>
            </a:r>
            <a:endParaRPr kumimoji="1" lang="zh-CN" altLang="en-US"/>
          </a:p>
        </p:txBody>
      </p:sp>
      <p:sp>
        <p:nvSpPr>
          <p:cNvPr id="18" name="线形标注 1 17"/>
          <p:cNvSpPr/>
          <p:nvPr/>
        </p:nvSpPr>
        <p:spPr>
          <a:xfrm>
            <a:off x="3716294" y="3992361"/>
            <a:ext cx="1178723" cy="567365"/>
          </a:xfrm>
          <a:prstGeom prst="borderCallout1">
            <a:avLst>
              <a:gd name="adj1" fmla="val 18750"/>
              <a:gd name="adj2" fmla="val -4454"/>
              <a:gd name="adj3" fmla="val 64150"/>
              <a:gd name="adj4" fmla="val -49969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缓</a:t>
            </a:r>
            <a:r>
              <a:rPr kumimoji="1" lang="zh-CN" altLang="en-US" smtClean="0"/>
              <a:t>存命中奖励</a:t>
            </a:r>
            <a:endParaRPr kumimoji="1" lang="zh-CN" altLang="en-US" dirty="0"/>
          </a:p>
        </p:txBody>
      </p:sp>
      <p:sp>
        <p:nvSpPr>
          <p:cNvPr id="19" name="线形标注 1 18"/>
          <p:cNvSpPr/>
          <p:nvPr/>
        </p:nvSpPr>
        <p:spPr>
          <a:xfrm>
            <a:off x="152696" y="2860259"/>
            <a:ext cx="1372394" cy="422804"/>
          </a:xfrm>
          <a:prstGeom prst="borderCallout1">
            <a:avLst>
              <a:gd name="adj1" fmla="val 18751"/>
              <a:gd name="adj2" fmla="val 102714"/>
              <a:gd name="adj3" fmla="val 98082"/>
              <a:gd name="adj4" fmla="val 127127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视频访问量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448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53220" y="1940342"/>
            <a:ext cx="844848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蜂窝网和边缘缓存</a:t>
            </a:r>
            <a:r>
              <a:rPr lang="en-US" altLang="zh-CN" dirty="0" err="1" smtClean="0">
                <a:latin typeface="STKaiti" charset="-122"/>
                <a:ea typeface="STKaiti" charset="-122"/>
                <a:cs typeface="STKaiti" charset="-122"/>
              </a:rPr>
              <a:t>WiFi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网络的资源在线分配方案</a:t>
            </a:r>
            <a:r>
              <a:rPr lang="zh-CN" altLang="en-US" dirty="0" smtClean="0">
                <a:solidFill>
                  <a:srgbClr val="5C307D"/>
                </a:solidFill>
                <a:latin typeface="STKaiti" charset="-122"/>
                <a:ea typeface="STKaiti" charset="-122"/>
                <a:cs typeface="STKaiti" charset="-122"/>
              </a:rPr>
              <a:t>（已完成）</a:t>
            </a: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基于真实数据提出内容提供商在传统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与边缘缓存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中的联合优化问题，并提出基于李雅普诺夫方法的在线算法解决该问题。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en-US" altLang="zh-CN" dirty="0" smtClean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35" y="2858273"/>
            <a:ext cx="3131526" cy="14445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72" y="4364139"/>
            <a:ext cx="3857087" cy="220136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836" y="2789817"/>
            <a:ext cx="3510280" cy="267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82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627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53220" y="1940342"/>
            <a:ext cx="844848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边缘缓存分发网络与传统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的比较</a:t>
            </a:r>
            <a:r>
              <a:rPr lang="zh-CN" altLang="en-US" dirty="0" smtClean="0">
                <a:solidFill>
                  <a:srgbClr val="5C307D"/>
                </a:solidFill>
                <a:latin typeface="STKaiti" charset="-122"/>
                <a:ea typeface="STKaiti" charset="-122"/>
                <a:cs typeface="STKaiti" charset="-122"/>
              </a:rPr>
              <a:t>（已完成）</a:t>
            </a: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使用两阶段决策的博弈过程对两种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CP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分别使用</a:t>
            </a: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传统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和边缘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在竞争与合作进行分析</a:t>
            </a: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移动用户在边缘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出现并达到纳什均衡之后</a:t>
            </a: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将获得更多收益。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en-US" altLang="zh-CN" dirty="0" smtClean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004" y="3774527"/>
            <a:ext cx="3980180" cy="256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68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53220" y="1940342"/>
            <a:ext cx="844848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基于两阶段博弈的单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CP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蜂窝网络与</a:t>
            </a:r>
            <a:r>
              <a:rPr lang="en-US" altLang="zh-CN" dirty="0" err="1" smtClean="0">
                <a:latin typeface="STKaiti" charset="-122"/>
                <a:ea typeface="STKaiti" charset="-122"/>
                <a:cs typeface="STKaiti" charset="-122"/>
              </a:rPr>
              <a:t>WiFi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缓存网络的资源分配</a:t>
            </a:r>
            <a:r>
              <a:rPr lang="zh-CN" altLang="en-US" dirty="0" smtClean="0">
                <a:solidFill>
                  <a:srgbClr val="5C307D"/>
                </a:solidFill>
                <a:latin typeface="STKaiti" charset="-122"/>
                <a:ea typeface="STKaiti" charset="-122"/>
                <a:cs typeface="STKaiti" charset="-122"/>
              </a:rPr>
              <a:t>（已完成）</a:t>
            </a:r>
          </a:p>
          <a:p>
            <a:endParaRPr lang="zh-CN" altLang="en-US" dirty="0"/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为了获得更高的收益，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CP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需要联合调度异构网络中的资源分配</a:t>
            </a: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en-US" altLang="zh-CN" dirty="0" smtClean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839" y="3976845"/>
            <a:ext cx="3526533" cy="219016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20" y="4383053"/>
            <a:ext cx="4752340" cy="178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0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53220" y="1940342"/>
            <a:ext cx="844848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基于拍卖理论的多视频提供商缓存资源分配机制设计</a:t>
            </a:r>
            <a:r>
              <a:rPr lang="zh-CN" altLang="en-US" dirty="0" smtClean="0">
                <a:solidFill>
                  <a:srgbClr val="5C307D"/>
                </a:solidFill>
                <a:latin typeface="STKaiti" charset="-122"/>
                <a:ea typeface="STKaiti" charset="-122"/>
                <a:cs typeface="STKaiti" charset="-122"/>
              </a:rPr>
              <a:t>（进行中）</a:t>
            </a: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en-US" altLang="zh-CN" dirty="0" smtClean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110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53220" y="1940342"/>
            <a:ext cx="844848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基于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强化学习算法的小基站缓存网络自组织</a:t>
            </a: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节点只拥有局部信息，信息传递的代价很大，无法完成全局优化</a:t>
            </a: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解决：基于多智能体控制的强化学习算法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pPr marL="285750" indent="-285750">
              <a:buFont typeface="Wingdings" charset="2"/>
              <a:buChar char="l"/>
            </a:pPr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pPr marL="285750" indent="-285750">
              <a:buFont typeface="Wingdings" charset="2"/>
              <a:buChar char="l"/>
            </a:pPr>
            <a:endParaRPr lang="en-US" altLang="zh-CN" dirty="0" smtClean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3916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研究方法及创新点</a:t>
            </a: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139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835001" y="33265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研究创新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 rot="10800000">
            <a:off x="546969" y="47667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10800000">
            <a:off x="2851225" y="476672"/>
            <a:ext cx="648072" cy="288032"/>
            <a:chOff x="1483073" y="1052736"/>
            <a:chExt cx="648072" cy="288032"/>
          </a:xfrm>
        </p:grpSpPr>
        <p:sp>
          <p:nvSpPr>
            <p:cNvPr id="8" name="椭圆 7"/>
            <p:cNvSpPr/>
            <p:nvPr/>
          </p:nvSpPr>
          <p:spPr>
            <a:xfrm>
              <a:off x="148307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84311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359531" y="1123002"/>
            <a:ext cx="8479669" cy="5955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defTabSz="443991">
              <a:spcBef>
                <a:spcPts val="1800"/>
              </a:spcBef>
              <a:buFont typeface="Wingdings" charset="2"/>
              <a:buChar char="Ø"/>
              <a:defRPr sz="1800"/>
            </a:pPr>
            <a:r>
              <a:rPr lang="zh-CN" altLang="en-US" dirty="0" smtClean="0"/>
              <a:t>挖掘</a:t>
            </a:r>
            <a:r>
              <a:rPr lang="zh-CN" altLang="en-US" dirty="0"/>
              <a:t>混合架构</a:t>
            </a:r>
            <a:r>
              <a:rPr lang="en-US" altLang="zh-CN" dirty="0"/>
              <a:t>CDN</a:t>
            </a:r>
            <a:r>
              <a:rPr lang="zh-CN" altLang="en-US" dirty="0"/>
              <a:t>可利用的内容分发上下文信息，降低运营成本，提高视频传输性能，设计：</a:t>
            </a:r>
          </a:p>
          <a:p>
            <a:pPr marL="742950" lvl="1" indent="-285750">
              <a:lnSpc>
                <a:spcPct val="200000"/>
              </a:lnSpc>
              <a:buFont typeface="Arial" charset="0"/>
              <a:buChar char="•"/>
            </a:pPr>
            <a:r>
              <a:rPr lang="zh-CN" altLang="en-US" dirty="0"/>
              <a:t>边缘缓存网络的内容放置与分发策略</a:t>
            </a:r>
          </a:p>
          <a:p>
            <a:pPr marL="742950" lvl="1" indent="-285750">
              <a:lnSpc>
                <a:spcPct val="200000"/>
              </a:lnSpc>
              <a:buFont typeface="Arial" charset="0"/>
              <a:buChar char="•"/>
            </a:pPr>
            <a:r>
              <a:rPr lang="zh-CN" altLang="en-US" dirty="0"/>
              <a:t>边缘缓存网络与传统</a:t>
            </a:r>
            <a:r>
              <a:rPr lang="en-US" altLang="zh-CN" dirty="0"/>
              <a:t>CDN</a:t>
            </a:r>
            <a:r>
              <a:rPr lang="zh-CN" altLang="en-US" dirty="0"/>
              <a:t>网络中的联合资源调度</a:t>
            </a:r>
          </a:p>
          <a:p>
            <a:pPr marL="742950" lvl="1" indent="-285750">
              <a:lnSpc>
                <a:spcPct val="200000"/>
              </a:lnSpc>
              <a:buFont typeface="Arial" charset="0"/>
              <a:buChar char="•"/>
            </a:pPr>
            <a:r>
              <a:rPr lang="zh-CN" altLang="en-US" dirty="0"/>
              <a:t>边缘缓存资源在多方博弈模式下的有效资源分配机制设计</a:t>
            </a:r>
          </a:p>
          <a:p>
            <a:pPr marL="742950" lvl="1" indent="-285750">
              <a:lnSpc>
                <a:spcPct val="200000"/>
              </a:lnSpc>
              <a:buFont typeface="Arial" charset="0"/>
              <a:buChar char="•"/>
            </a:pPr>
            <a:r>
              <a:rPr lang="zh-CN" altLang="en-US" dirty="0"/>
              <a:t>边缘缓存节点网络的自组织问题</a:t>
            </a:r>
          </a:p>
          <a:p>
            <a:pPr marL="357123" lvl="0" indent="-357123" defTabSz="443991">
              <a:spcBef>
                <a:spcPts val="1800"/>
              </a:spcBef>
              <a:buClr>
                <a:srgbClr val="880F00"/>
              </a:buClr>
              <a:buFont typeface="Wingdings" charset="2"/>
              <a:buChar char="Ø"/>
              <a:defRPr sz="1800"/>
            </a:pPr>
            <a:r>
              <a:rPr lang="zh-CN" altLang="en-US" dirty="0" smtClean="0"/>
              <a:t>论文</a:t>
            </a:r>
            <a:r>
              <a:rPr lang="zh-CN" altLang="en-US" dirty="0"/>
              <a:t>发表目标</a:t>
            </a:r>
          </a:p>
          <a:p>
            <a:pPr marL="779741" lvl="1" indent="-422617" defTabSz="443991">
              <a:spcBef>
                <a:spcPts val="1800"/>
              </a:spcBef>
              <a:defRPr sz="1800"/>
            </a:pPr>
            <a:r>
              <a:rPr lang="en-US" altLang="zh-CN" dirty="0"/>
              <a:t>Top Conference </a:t>
            </a:r>
            <a:r>
              <a:rPr lang="en-US" altLang="zh-CN" dirty="0" smtClean="0"/>
              <a:t>3-4</a:t>
            </a:r>
            <a:r>
              <a:rPr lang="zh-CN" altLang="en-US" dirty="0" smtClean="0"/>
              <a:t>篇</a:t>
            </a:r>
            <a:endParaRPr lang="zh-CN" altLang="en-US" dirty="0"/>
          </a:p>
          <a:p>
            <a:pPr marL="1138332" lvl="2" indent="-424084" defTabSz="443991">
              <a:spcBef>
                <a:spcPts val="1800"/>
              </a:spcBef>
              <a:defRPr sz="1800"/>
            </a:pPr>
            <a:r>
              <a:rPr lang="en-US" altLang="zh-CN" dirty="0" smtClean="0"/>
              <a:t>INFOCOM,</a:t>
            </a:r>
            <a:r>
              <a:rPr lang="zh-CN" altLang="en-US" dirty="0" smtClean="0"/>
              <a:t> </a:t>
            </a:r>
            <a:r>
              <a:rPr lang="en-US" altLang="zh-CN" dirty="0" smtClean="0"/>
              <a:t>MM,</a:t>
            </a:r>
            <a:r>
              <a:rPr lang="zh-CN" altLang="en-US" dirty="0" smtClean="0"/>
              <a:t> </a:t>
            </a:r>
            <a:r>
              <a:rPr lang="en-US" altLang="zh-CN" dirty="0"/>
              <a:t>WWW,</a:t>
            </a:r>
            <a:r>
              <a:rPr lang="zh-CN" altLang="en-US" dirty="0"/>
              <a:t> </a:t>
            </a:r>
            <a:r>
              <a:rPr lang="en-US" altLang="zh-CN" dirty="0" smtClean="0"/>
              <a:t>ICME,</a:t>
            </a:r>
            <a:r>
              <a:rPr lang="zh-CN" altLang="en-US" dirty="0" smtClean="0"/>
              <a:t> </a:t>
            </a:r>
            <a:r>
              <a:rPr lang="en-US" altLang="zh-CN" dirty="0" smtClean="0"/>
              <a:t>GLOBECOM,</a:t>
            </a:r>
            <a:r>
              <a:rPr lang="zh-CN" altLang="en-US" dirty="0" smtClean="0"/>
              <a:t> </a:t>
            </a:r>
            <a:r>
              <a:rPr lang="en-US" altLang="zh-CN" dirty="0" smtClean="0"/>
              <a:t>ICC,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  <a:endParaRPr lang="en-US" altLang="zh-CN" dirty="0"/>
          </a:p>
          <a:p>
            <a:pPr marL="779741" lvl="1" indent="-422617" defTabSz="443991">
              <a:spcBef>
                <a:spcPts val="1800"/>
              </a:spcBef>
              <a:defRPr sz="1800"/>
            </a:pPr>
            <a:r>
              <a:rPr lang="en-US" altLang="zh-CN" dirty="0"/>
              <a:t>Top Journal 1-2</a:t>
            </a:r>
            <a:r>
              <a:rPr lang="zh-CN" altLang="en-US" dirty="0"/>
              <a:t>篇</a:t>
            </a:r>
          </a:p>
          <a:p>
            <a:pPr marL="1138332" lvl="2" indent="-424084" defTabSz="443991">
              <a:spcBef>
                <a:spcPts val="1800"/>
              </a:spcBef>
              <a:defRPr sz="1800"/>
            </a:pPr>
            <a:r>
              <a:rPr lang="en-US" altLang="zh-CN" dirty="0" smtClean="0"/>
              <a:t>JSAC</a:t>
            </a:r>
            <a:r>
              <a:rPr lang="en-US" altLang="zh-CN" dirty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TMM,</a:t>
            </a:r>
            <a:r>
              <a:rPr lang="zh-CN" altLang="en-US" dirty="0" smtClean="0"/>
              <a:t> </a:t>
            </a:r>
            <a:r>
              <a:rPr lang="en-US" altLang="zh-CN" dirty="0" smtClean="0"/>
              <a:t>TCSVT,</a:t>
            </a:r>
            <a:r>
              <a:rPr lang="zh-CN" altLang="en-US" dirty="0" smtClean="0"/>
              <a:t> </a:t>
            </a:r>
            <a:r>
              <a:rPr lang="en-US" altLang="zh-CN" dirty="0" smtClean="0"/>
              <a:t>TMC,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  <a:endParaRPr lang="en-US" altLang="zh-CN" dirty="0"/>
          </a:p>
          <a:p>
            <a:pPr marL="285750" indent="-285750">
              <a:buFont typeface="Wingdings" charset="2"/>
              <a:buChar char="Ø"/>
            </a:pPr>
            <a:endParaRPr lang="zh-CN" altLang="en-US" dirty="0" smtClean="0">
              <a:solidFill>
                <a:sysClr val="windowText" lastClr="00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endParaRPr lang="zh-CN" altLang="en-US" dirty="0">
              <a:solidFill>
                <a:sysClr val="windowText" lastClr="00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46968" y="6627119"/>
            <a:ext cx="811228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3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968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已投稿、发表论文</a:t>
            </a: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03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835001" y="33265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发表论文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 rot="10800000">
            <a:off x="546969" y="47667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10800000">
            <a:off x="2851225" y="476672"/>
            <a:ext cx="648072" cy="288032"/>
            <a:chOff x="1483073" y="1052736"/>
            <a:chExt cx="648072" cy="288032"/>
          </a:xfrm>
        </p:grpSpPr>
        <p:sp>
          <p:nvSpPr>
            <p:cNvPr id="8" name="椭圆 7"/>
            <p:cNvSpPr/>
            <p:nvPr/>
          </p:nvSpPr>
          <p:spPr>
            <a:xfrm>
              <a:off x="148307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84311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359531" y="1123002"/>
            <a:ext cx="8479669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/>
              <a:t>, Peng Wang, Lin Gao, Ming Tang, </a:t>
            </a:r>
            <a:r>
              <a:rPr lang="en-US" altLang="zh-CN" dirty="0" err="1"/>
              <a:t>Jianwei</a:t>
            </a:r>
            <a:r>
              <a:rPr lang="en-US" altLang="zh-CN" dirty="0"/>
              <a:t> Huang, </a:t>
            </a:r>
            <a:r>
              <a:rPr lang="en-US" altLang="zh-CN" dirty="0" err="1"/>
              <a:t>Lifeng</a:t>
            </a:r>
            <a:r>
              <a:rPr lang="en-US" altLang="zh-CN" dirty="0"/>
              <a:t> Sun. </a:t>
            </a:r>
            <a:r>
              <a:rPr lang="en-US" altLang="zh-CN" dirty="0" smtClean="0"/>
              <a:t>“</a:t>
            </a:r>
            <a:r>
              <a:rPr lang="en-US" altLang="zh-CN" dirty="0" err="1" smtClean="0"/>
              <a:t>Crowdsourced</a:t>
            </a:r>
            <a:r>
              <a:rPr lang="en-US" altLang="zh-CN" dirty="0" smtClean="0"/>
              <a:t> </a:t>
            </a:r>
            <a:r>
              <a:rPr lang="en-US" altLang="zh-CN" dirty="0"/>
              <a:t>Mobility Prediction Based on </a:t>
            </a:r>
            <a:r>
              <a:rPr lang="en-US" altLang="zh-CN" dirty="0" err="1"/>
              <a:t>Spatio</a:t>
            </a:r>
            <a:r>
              <a:rPr lang="en-US" altLang="zh-CN" dirty="0"/>
              <a:t>-Temporal </a:t>
            </a:r>
            <a:r>
              <a:rPr lang="en-US" altLang="zh-CN" dirty="0" smtClean="0"/>
              <a:t>Contexts” IEEE</a:t>
            </a:r>
            <a:r>
              <a:rPr lang="zh-CN" altLang="en-US" dirty="0" smtClean="0"/>
              <a:t> </a:t>
            </a:r>
            <a:r>
              <a:rPr lang="en-US" altLang="zh-CN" dirty="0" smtClean="0"/>
              <a:t>ICC 2016.</a:t>
            </a:r>
            <a:endParaRPr lang="zh-CN" altLang="en-US" dirty="0" smtClean="0"/>
          </a:p>
          <a:p>
            <a:endParaRPr lang="en-US" altLang="zh-CN" dirty="0"/>
          </a:p>
          <a:p>
            <a:pPr marL="285750" indent="-285750">
              <a:buFont typeface="Wingdings" charset="2"/>
              <a:buChar char="Ø"/>
            </a:pP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/>
              <a:t>, Lin Gao, </a:t>
            </a:r>
            <a:r>
              <a:rPr lang="en-US" altLang="zh-CN" dirty="0" err="1"/>
              <a:t>Lifeng</a:t>
            </a:r>
            <a:r>
              <a:rPr lang="en-US" altLang="zh-CN" dirty="0"/>
              <a:t> Sun. </a:t>
            </a:r>
            <a:r>
              <a:rPr lang="en-US" altLang="zh-CN" dirty="0" smtClean="0"/>
              <a:t>“Joint </a:t>
            </a:r>
            <a:r>
              <a:rPr lang="en-US" altLang="zh-CN" dirty="0"/>
              <a:t>Optimization of Data Sponsoring and Edge Caching for Mobile Video Delivery" GLOBECOM </a:t>
            </a:r>
            <a:r>
              <a:rPr lang="en-US" altLang="zh-CN" dirty="0" smtClean="0"/>
              <a:t>2016.</a:t>
            </a:r>
            <a:endParaRPr lang="en-US" altLang="zh-CN" dirty="0"/>
          </a:p>
          <a:p>
            <a:pPr marL="285750" indent="-285750">
              <a:buFont typeface="Wingdings" charset="2"/>
              <a:buChar char="Ø"/>
            </a:pP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 smtClean="0"/>
              <a:t>Lin </a:t>
            </a:r>
            <a:r>
              <a:rPr lang="en-US" altLang="zh-CN" dirty="0"/>
              <a:t>Gao, Ming Tang,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 </a:t>
            </a:r>
            <a:r>
              <a:rPr lang="en-US" altLang="zh-CN" dirty="0" err="1"/>
              <a:t>Jianwei</a:t>
            </a:r>
            <a:r>
              <a:rPr lang="en-US" altLang="zh-CN" dirty="0"/>
              <a:t> Huang, </a:t>
            </a:r>
            <a:r>
              <a:rPr lang="en-US" altLang="zh-CN" dirty="0" err="1"/>
              <a:t>Lifeng</a:t>
            </a:r>
            <a:r>
              <a:rPr lang="en-US" altLang="zh-CN" dirty="0"/>
              <a:t> Sun. </a:t>
            </a:r>
            <a:r>
              <a:rPr lang="en-US" altLang="zh-CN" dirty="0" smtClean="0"/>
              <a:t>“Performance </a:t>
            </a:r>
            <a:r>
              <a:rPr lang="en-US" altLang="zh-CN" dirty="0"/>
              <a:t>Bound Analysis for </a:t>
            </a:r>
            <a:r>
              <a:rPr lang="en-US" altLang="zh-CN" dirty="0" err="1"/>
              <a:t>Crowdsourced</a:t>
            </a:r>
            <a:r>
              <a:rPr lang="en-US" altLang="zh-CN" dirty="0"/>
              <a:t> Mobile Video </a:t>
            </a:r>
            <a:r>
              <a:rPr lang="en-US" altLang="zh-CN" dirty="0" smtClean="0"/>
              <a:t>Streaming” </a:t>
            </a:r>
            <a:r>
              <a:rPr lang="en-US" altLang="zh-CN" dirty="0"/>
              <a:t>CISS </a:t>
            </a:r>
            <a:r>
              <a:rPr lang="en-US" altLang="zh-CN" dirty="0" smtClean="0"/>
              <a:t>2016.</a:t>
            </a: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 smtClean="0"/>
              <a:t>Ming </a:t>
            </a:r>
            <a:r>
              <a:rPr lang="en-US" altLang="zh-CN" dirty="0"/>
              <a:t>Tang, Lin Gao,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 </a:t>
            </a:r>
            <a:r>
              <a:rPr lang="en-US" altLang="zh-CN" dirty="0" err="1"/>
              <a:t>Jianwei</a:t>
            </a:r>
            <a:r>
              <a:rPr lang="en-US" altLang="zh-CN" dirty="0"/>
              <a:t> Huang, </a:t>
            </a:r>
            <a:r>
              <a:rPr lang="en-US" altLang="zh-CN" dirty="0" err="1"/>
              <a:t>Lifeng</a:t>
            </a:r>
            <a:r>
              <a:rPr lang="en-US" altLang="zh-CN" dirty="0"/>
              <a:t> Sun. </a:t>
            </a:r>
            <a:r>
              <a:rPr lang="en-US" altLang="zh-CN" dirty="0" smtClean="0"/>
              <a:t>“A </a:t>
            </a:r>
            <a:r>
              <a:rPr lang="en-US" altLang="zh-CN" dirty="0"/>
              <a:t>Multi-Dimensional Auction Mechanism for Mobile </a:t>
            </a:r>
            <a:r>
              <a:rPr lang="en-US" altLang="zh-CN" dirty="0" err="1"/>
              <a:t>Crowdsourced</a:t>
            </a:r>
            <a:r>
              <a:rPr lang="en-US" altLang="zh-CN" dirty="0"/>
              <a:t> Video Streaming" </a:t>
            </a:r>
            <a:r>
              <a:rPr lang="en-US" altLang="zh-CN" dirty="0" err="1"/>
              <a:t>WiOpt</a:t>
            </a:r>
            <a:r>
              <a:rPr lang="en-US" altLang="zh-CN" dirty="0"/>
              <a:t> </a:t>
            </a:r>
            <a:r>
              <a:rPr lang="en-US" altLang="zh-CN" dirty="0" smtClean="0"/>
              <a:t>2016.</a:t>
            </a:r>
            <a:endParaRPr lang="en-US" altLang="zh-CN" dirty="0"/>
          </a:p>
          <a:p>
            <a:pPr marL="285750" indent="-285750">
              <a:buFont typeface="Wingdings" charset="2"/>
              <a:buChar char="Ø"/>
            </a:pP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 err="1" smtClean="0"/>
              <a:t>Zhi</a:t>
            </a:r>
            <a:r>
              <a:rPr lang="en-US" altLang="zh-CN" dirty="0"/>
              <a:t> </a:t>
            </a:r>
            <a:r>
              <a:rPr lang="en-US" altLang="zh-CN" dirty="0" smtClean="0"/>
              <a:t>Wang</a:t>
            </a:r>
            <a:r>
              <a:rPr lang="en-US" altLang="zh-CN" dirty="0"/>
              <a:t>, 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Lifeng</a:t>
            </a:r>
            <a:r>
              <a:rPr lang="en-US" altLang="zh-CN" dirty="0"/>
              <a:t> Sun, Miao Zhang, 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</a:t>
            </a:r>
            <a:r>
              <a:rPr lang="zh-CN" altLang="en-US" dirty="0" smtClean="0"/>
              <a:t>  </a:t>
            </a:r>
            <a:r>
              <a:rPr lang="en-US" altLang="zh-CN" dirty="0" err="1" smtClean="0"/>
              <a:t>Erfang</a:t>
            </a:r>
            <a:r>
              <a:rPr lang="en-US" altLang="zh-CN" dirty="0"/>
              <a:t> </a:t>
            </a:r>
            <a:r>
              <a:rPr lang="en-US" altLang="zh-CN" dirty="0" smtClean="0"/>
              <a:t>Tian,</a:t>
            </a:r>
            <a:r>
              <a:rPr lang="zh-CN" altLang="en-US" dirty="0"/>
              <a:t> 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Wenwu</a:t>
            </a:r>
            <a:r>
              <a:rPr lang="en-US" altLang="zh-CN" dirty="0"/>
              <a:t> </a:t>
            </a:r>
            <a:r>
              <a:rPr lang="zh-CN" altLang="en-US" dirty="0" smtClean="0"/>
              <a:t> </a:t>
            </a:r>
            <a:r>
              <a:rPr lang="en-US" altLang="zh-CN" dirty="0" smtClean="0"/>
              <a:t>Zhu</a:t>
            </a:r>
            <a:r>
              <a:rPr lang="en-US" altLang="zh-CN" dirty="0"/>
              <a:t>. </a:t>
            </a:r>
            <a:r>
              <a:rPr lang="zh-CN" altLang="en-US" dirty="0" smtClean="0"/>
              <a:t> </a:t>
            </a:r>
          </a:p>
          <a:p>
            <a:r>
              <a:rPr lang="zh-CN" altLang="en-US" dirty="0"/>
              <a:t> 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“Propagation- </a:t>
            </a:r>
            <a:r>
              <a:rPr lang="en-US" altLang="zh-CN" dirty="0"/>
              <a:t>and Mobility-Aware D2D Social Content</a:t>
            </a:r>
            <a:r>
              <a:rPr lang="zh-CN" altLang="en-US" dirty="0"/>
              <a:t> </a:t>
            </a:r>
            <a:r>
              <a:rPr lang="en-US" altLang="zh-CN" dirty="0" smtClean="0"/>
              <a:t>Replication”</a:t>
            </a:r>
            <a:endParaRPr lang="zh-CN" altLang="en-US" dirty="0"/>
          </a:p>
          <a:p>
            <a:r>
              <a:rPr lang="zh-CN" altLang="en-US" dirty="0"/>
              <a:t> 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IEEE</a:t>
            </a:r>
            <a:r>
              <a:rPr lang="en-US" altLang="zh-CN" dirty="0"/>
              <a:t> </a:t>
            </a:r>
            <a:r>
              <a:rPr lang="en-US" altLang="zh-CN" dirty="0" smtClean="0"/>
              <a:t>Transactions</a:t>
            </a:r>
            <a:r>
              <a:rPr lang="en-US" altLang="zh-CN" dirty="0"/>
              <a:t> on Mobile Computing. </a:t>
            </a:r>
            <a:br>
              <a:rPr lang="en-US" altLang="zh-CN" dirty="0"/>
            </a:br>
            <a:endParaRPr lang="en-US" altLang="zh-CN" dirty="0"/>
          </a:p>
          <a:p>
            <a:endParaRPr lang="zh-CN" altLang="en-US" dirty="0" smtClean="0">
              <a:solidFill>
                <a:sysClr val="windowText" lastClr="00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endParaRPr lang="zh-CN" altLang="en-US" dirty="0">
              <a:solidFill>
                <a:sysClr val="windowText" lastClr="00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46968" y="6627119"/>
            <a:ext cx="811228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3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778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835001" y="33265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已投论文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 rot="10800000">
            <a:off x="546969" y="47667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10800000">
            <a:off x="2851225" y="476672"/>
            <a:ext cx="648072" cy="288032"/>
            <a:chOff x="1483073" y="1052736"/>
            <a:chExt cx="648072" cy="288032"/>
          </a:xfrm>
        </p:grpSpPr>
        <p:sp>
          <p:nvSpPr>
            <p:cNvPr id="8" name="椭圆 7"/>
            <p:cNvSpPr/>
            <p:nvPr/>
          </p:nvSpPr>
          <p:spPr>
            <a:xfrm>
              <a:off x="148307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84311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359531" y="1123002"/>
            <a:ext cx="8620695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/>
              <a:t>Lin</a:t>
            </a:r>
            <a:r>
              <a:rPr lang="zh-CN" altLang="en-US" dirty="0"/>
              <a:t> </a:t>
            </a:r>
            <a:r>
              <a:rPr lang="en-US" altLang="zh-CN" dirty="0"/>
              <a:t>Gao,</a:t>
            </a:r>
            <a:r>
              <a:rPr lang="zh-CN" altLang="en-US" dirty="0"/>
              <a:t> </a:t>
            </a:r>
            <a:r>
              <a:rPr lang="en-US" altLang="zh-CN" dirty="0" err="1"/>
              <a:t>Qinghua</a:t>
            </a:r>
            <a:r>
              <a:rPr lang="zh-CN" altLang="en-US" dirty="0"/>
              <a:t> </a:t>
            </a:r>
            <a:r>
              <a:rPr lang="en-US" altLang="zh-CN" dirty="0"/>
              <a:t>Ding,</a:t>
            </a:r>
            <a:r>
              <a:rPr lang="zh-CN" altLang="en-US" dirty="0"/>
              <a:t> </a:t>
            </a:r>
            <a:r>
              <a:rPr lang="en-US" altLang="zh-CN" dirty="0" err="1"/>
              <a:t>Lifeng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Sun.</a:t>
            </a:r>
            <a:r>
              <a:rPr lang="zh-CN" altLang="en-US" dirty="0"/>
              <a:t> </a:t>
            </a:r>
            <a:r>
              <a:rPr lang="en-US" altLang="zh-CN" dirty="0"/>
              <a:t>“Sponsored Data in Edge Cache and Cellular Network for Mobile Video Delivery”</a:t>
            </a:r>
            <a:r>
              <a:rPr lang="zh-CN" altLang="en-US" dirty="0"/>
              <a:t> </a:t>
            </a:r>
            <a:r>
              <a:rPr lang="en-US" altLang="zh-CN" dirty="0"/>
              <a:t>IEEE</a:t>
            </a:r>
            <a:r>
              <a:rPr lang="zh-CN" altLang="en-US" dirty="0"/>
              <a:t> </a:t>
            </a:r>
            <a:r>
              <a:rPr lang="en-US" altLang="zh-CN" dirty="0"/>
              <a:t>INFOCOM</a:t>
            </a:r>
            <a:r>
              <a:rPr lang="zh-CN" altLang="en-US" dirty="0"/>
              <a:t> </a:t>
            </a:r>
            <a:r>
              <a:rPr lang="en-US" altLang="zh-CN" dirty="0"/>
              <a:t>2017.</a:t>
            </a: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 err="1"/>
              <a:t>Lifeng</a:t>
            </a:r>
            <a:r>
              <a:rPr lang="en-US" altLang="zh-CN" dirty="0"/>
              <a:t> Sun,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 </a:t>
            </a:r>
            <a:r>
              <a:rPr lang="en-US" altLang="zh-CN" dirty="0"/>
              <a:t>and Lin Gao.</a:t>
            </a:r>
            <a:r>
              <a:rPr lang="zh-CN" altLang="en-US" dirty="0"/>
              <a:t> </a:t>
            </a:r>
            <a:r>
              <a:rPr lang="en-US" altLang="zh-CN" dirty="0"/>
              <a:t>“Joint Sponsor Scheduling in Cellular and Edge Caching Networks for Mobile Video Delivery”</a:t>
            </a:r>
            <a:r>
              <a:rPr lang="zh-CN" altLang="en-US" dirty="0"/>
              <a:t> </a:t>
            </a:r>
            <a:r>
              <a:rPr lang="en-US" altLang="zh-CN" dirty="0"/>
              <a:t>IEEE</a:t>
            </a:r>
            <a:r>
              <a:rPr lang="zh-CN" altLang="en-US" dirty="0"/>
              <a:t> </a:t>
            </a:r>
            <a:r>
              <a:rPr lang="en-US" altLang="zh-CN" dirty="0"/>
              <a:t>Transactions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Multimedia</a:t>
            </a:r>
            <a:r>
              <a:rPr lang="zh-CN" altLang="en-US" dirty="0"/>
              <a:t> </a:t>
            </a:r>
            <a:r>
              <a:rPr lang="en-US" altLang="zh-CN" dirty="0"/>
              <a:t>2016.</a:t>
            </a: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/>
              <a:t>Lin</a:t>
            </a:r>
            <a:r>
              <a:rPr lang="zh-CN" altLang="en-US" dirty="0"/>
              <a:t> </a:t>
            </a:r>
            <a:r>
              <a:rPr lang="en-US" altLang="zh-CN" dirty="0"/>
              <a:t>Gao,</a:t>
            </a:r>
            <a:r>
              <a:rPr lang="zh-CN" altLang="en-US" dirty="0"/>
              <a:t> </a:t>
            </a:r>
            <a:r>
              <a:rPr lang="en-US" altLang="zh-CN" dirty="0" err="1"/>
              <a:t>Qinghua</a:t>
            </a:r>
            <a:r>
              <a:rPr lang="zh-CN" altLang="en-US" dirty="0"/>
              <a:t> </a:t>
            </a:r>
            <a:r>
              <a:rPr lang="en-US" altLang="zh-CN" dirty="0"/>
              <a:t>Ding,</a:t>
            </a:r>
            <a:r>
              <a:rPr lang="zh-CN" altLang="en-US" dirty="0"/>
              <a:t> </a:t>
            </a:r>
            <a:r>
              <a:rPr lang="en-US" altLang="zh-CN" dirty="0" err="1"/>
              <a:t>Lifeng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Sun.</a:t>
            </a:r>
            <a:r>
              <a:rPr lang="zh-CN" altLang="en-US" dirty="0"/>
              <a:t> </a:t>
            </a:r>
            <a:r>
              <a:rPr lang="en-US" altLang="zh-CN" dirty="0"/>
              <a:t>“A Game-Theoretical Analysis for Data Sponsoring and Edge Caching in Mobile Video Delivery”</a:t>
            </a:r>
            <a:r>
              <a:rPr lang="zh-CN" altLang="en-US" dirty="0"/>
              <a:t> </a:t>
            </a:r>
            <a:r>
              <a:rPr lang="en-US" altLang="zh-CN" dirty="0"/>
              <a:t>WWW</a:t>
            </a:r>
            <a:r>
              <a:rPr lang="zh-CN" altLang="en-US" dirty="0"/>
              <a:t> </a:t>
            </a:r>
            <a:r>
              <a:rPr lang="en-US" altLang="zh-CN" dirty="0"/>
              <a:t>2017.</a:t>
            </a: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/>
              <a:t>Ming Tang, Lin Gao,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 </a:t>
            </a:r>
            <a:r>
              <a:rPr lang="en-US" altLang="zh-CN" dirty="0" err="1"/>
              <a:t>Jianwei</a:t>
            </a:r>
            <a:r>
              <a:rPr lang="en-US" altLang="zh-CN" dirty="0"/>
              <a:t> Huang, </a:t>
            </a:r>
            <a:r>
              <a:rPr lang="en-US" altLang="zh-CN" dirty="0" err="1"/>
              <a:t>Lifeng</a:t>
            </a:r>
            <a:r>
              <a:rPr lang="en-US" altLang="zh-CN" dirty="0"/>
              <a:t> Sun.</a:t>
            </a:r>
            <a:r>
              <a:rPr lang="zh-CN" altLang="en-US" dirty="0"/>
              <a:t> </a:t>
            </a:r>
            <a:r>
              <a:rPr lang="en-US" altLang="zh-CN" dirty="0"/>
              <a:t>“Optimizations and Economics of </a:t>
            </a:r>
            <a:r>
              <a:rPr lang="en-US" altLang="zh-CN" dirty="0" err="1"/>
              <a:t>Crowdsourced</a:t>
            </a:r>
            <a:r>
              <a:rPr lang="en-US" altLang="zh-CN" dirty="0"/>
              <a:t> Mobile Streaming”</a:t>
            </a:r>
            <a:r>
              <a:rPr lang="zh-CN" altLang="en-US" dirty="0"/>
              <a:t> </a:t>
            </a:r>
            <a:r>
              <a:rPr lang="en-US" altLang="zh-CN" dirty="0"/>
              <a:t>IEEE</a:t>
            </a:r>
            <a:r>
              <a:rPr lang="zh-CN" altLang="en-US" dirty="0"/>
              <a:t> </a:t>
            </a:r>
            <a:r>
              <a:rPr lang="en-US" altLang="zh-CN" dirty="0"/>
              <a:t>Communications</a:t>
            </a:r>
            <a:r>
              <a:rPr lang="zh-CN" altLang="en-US" dirty="0"/>
              <a:t> </a:t>
            </a:r>
            <a:r>
              <a:rPr lang="en-US" altLang="zh-CN" dirty="0"/>
              <a:t>Magazine</a:t>
            </a:r>
            <a:r>
              <a:rPr lang="zh-CN" altLang="en-US" dirty="0"/>
              <a:t> </a:t>
            </a:r>
            <a:r>
              <a:rPr lang="en-US" altLang="zh-CN" dirty="0"/>
              <a:t>2016.</a:t>
            </a: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/>
              <a:t>Lin Gao, Ming Tang,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 </a:t>
            </a:r>
            <a:r>
              <a:rPr lang="en-US" altLang="zh-CN" dirty="0" err="1"/>
              <a:t>Jianwei</a:t>
            </a:r>
            <a:r>
              <a:rPr lang="en-US" altLang="zh-CN" dirty="0"/>
              <a:t> Huang, </a:t>
            </a:r>
            <a:r>
              <a:rPr lang="en-US" altLang="zh-CN" dirty="0" err="1"/>
              <a:t>Lifeng</a:t>
            </a:r>
            <a:r>
              <a:rPr lang="en-US" altLang="zh-CN" dirty="0"/>
              <a:t> Sun.</a:t>
            </a:r>
            <a:r>
              <a:rPr lang="zh-CN" altLang="en-US" dirty="0"/>
              <a:t> </a:t>
            </a:r>
            <a:r>
              <a:rPr lang="en-US" altLang="zh-CN" dirty="0"/>
              <a:t>“Multi-User Mobile Video Streaming via Crowdsourcing”</a:t>
            </a:r>
            <a:r>
              <a:rPr lang="zh-CN" altLang="en-US" dirty="0"/>
              <a:t> </a:t>
            </a:r>
            <a:r>
              <a:rPr lang="en-US" altLang="zh-CN" dirty="0"/>
              <a:t>IEEE</a:t>
            </a:r>
            <a:r>
              <a:rPr lang="zh-CN" altLang="en-US" dirty="0"/>
              <a:t> </a:t>
            </a:r>
            <a:r>
              <a:rPr lang="en-US" altLang="zh-CN" dirty="0"/>
              <a:t>Transactions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Mobile</a:t>
            </a:r>
            <a:r>
              <a:rPr lang="zh-CN" altLang="en-US" dirty="0"/>
              <a:t> </a:t>
            </a:r>
            <a:r>
              <a:rPr lang="en-US" altLang="zh-CN" dirty="0"/>
              <a:t>Computing</a:t>
            </a:r>
            <a:r>
              <a:rPr lang="zh-CN" altLang="en-US" dirty="0"/>
              <a:t> </a:t>
            </a:r>
            <a:r>
              <a:rPr lang="en-US" altLang="zh-CN" dirty="0"/>
              <a:t>2016</a:t>
            </a:r>
            <a:r>
              <a:rPr lang="en-US" altLang="zh-CN" dirty="0" smtClean="0"/>
              <a:t>.</a:t>
            </a: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 err="1" smtClean="0"/>
              <a:t>Qinghua</a:t>
            </a:r>
            <a:r>
              <a:rPr lang="zh-CN" altLang="en-US" dirty="0" smtClean="0"/>
              <a:t> </a:t>
            </a:r>
            <a:r>
              <a:rPr lang="en-US" altLang="zh-CN" dirty="0" smtClean="0"/>
              <a:t>Ding,</a:t>
            </a:r>
            <a:r>
              <a:rPr lang="zh-CN" altLang="en-US" dirty="0" smtClean="0"/>
              <a:t>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Lifeng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Sun.</a:t>
            </a:r>
            <a:r>
              <a:rPr lang="zh-CN" altLang="en-US" dirty="0" smtClean="0"/>
              <a:t> </a:t>
            </a:r>
            <a:r>
              <a:rPr lang="en-US" altLang="zh-CN" dirty="0" smtClean="0"/>
              <a:t>“”</a:t>
            </a:r>
            <a:r>
              <a:rPr lang="zh-CN" altLang="en-US" dirty="0" smtClean="0"/>
              <a:t> </a:t>
            </a:r>
            <a:r>
              <a:rPr lang="en-US" altLang="zh-CN" dirty="0" smtClean="0"/>
              <a:t>IEEE</a:t>
            </a:r>
            <a:r>
              <a:rPr lang="zh-CN" altLang="en-US" dirty="0" smtClean="0"/>
              <a:t> </a:t>
            </a:r>
            <a:r>
              <a:rPr lang="en-US" altLang="zh-CN" dirty="0" smtClean="0"/>
              <a:t>ICC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2017.</a:t>
            </a:r>
            <a:endParaRPr lang="zh-CN" altLang="en-US" dirty="0"/>
          </a:p>
          <a:p>
            <a:r>
              <a:rPr lang="en-US" altLang="zh-CN" b="1" dirty="0" smtClean="0"/>
              <a:t> </a:t>
            </a:r>
            <a:endParaRPr lang="en-US" altLang="zh-CN" dirty="0"/>
          </a:p>
          <a:p>
            <a:r>
              <a:rPr lang="zh-CN" altLang="zh-CN" dirty="0" smtClean="0"/>
              <a:t> </a:t>
            </a:r>
            <a:endParaRPr lang="zh-CN" altLang="en-US" b="1" i="1" dirty="0" smtClean="0"/>
          </a:p>
          <a:p>
            <a:endParaRPr lang="en-US" altLang="zh-CN" b="1" dirty="0"/>
          </a:p>
          <a:p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>
              <a:solidFill>
                <a:sysClr val="windowText" lastClr="00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46968" y="6627119"/>
            <a:ext cx="811228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3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474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835001" y="33265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承担课题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 rot="10800000">
            <a:off x="546969" y="47667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10800000">
            <a:off x="2851225" y="476672"/>
            <a:ext cx="648072" cy="288032"/>
            <a:chOff x="1483073" y="1052736"/>
            <a:chExt cx="648072" cy="288032"/>
          </a:xfrm>
        </p:grpSpPr>
        <p:sp>
          <p:nvSpPr>
            <p:cNvPr id="8" name="椭圆 7"/>
            <p:cNvSpPr/>
            <p:nvPr/>
          </p:nvSpPr>
          <p:spPr>
            <a:xfrm>
              <a:off x="148307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84311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359532" y="1259474"/>
            <a:ext cx="86206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95196" lvl="1" indent="-539393" defTabSz="566674">
              <a:spcBef>
                <a:spcPts val="2300"/>
              </a:spcBef>
              <a:buFont typeface="Wingdings" charset="2"/>
              <a:buChar char="Ø"/>
              <a:defRPr sz="1800"/>
            </a:pPr>
            <a:r>
              <a:rPr lang="zh-CN" altLang="en-US" sz="2400" dirty="0">
                <a:latin typeface="STKaiti" charset="-122"/>
                <a:ea typeface="STKaiti" charset="-122"/>
                <a:cs typeface="STKaiti" charset="-122"/>
              </a:rPr>
              <a:t>国家自然基金 </a:t>
            </a:r>
            <a:r>
              <a:rPr lang="en-US" altLang="zh-CN" sz="2400" dirty="0">
                <a:latin typeface="STKaiti" charset="-122"/>
                <a:ea typeface="STKaiti" charset="-122"/>
                <a:cs typeface="STKaiti" charset="-122"/>
              </a:rPr>
              <a:t>- </a:t>
            </a:r>
            <a:r>
              <a:rPr lang="zh-CN" altLang="en-US" sz="2400" dirty="0">
                <a:latin typeface="STKaiti" charset="-122"/>
                <a:ea typeface="STKaiti" charset="-122"/>
                <a:cs typeface="STKaiti" charset="-122"/>
              </a:rPr>
              <a:t>多</a:t>
            </a:r>
            <a:r>
              <a:rPr lang="en-US" altLang="zh-CN" sz="2400" dirty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sz="2400" dirty="0">
                <a:latin typeface="STKaiti" charset="-122"/>
                <a:ea typeface="STKaiti" charset="-122"/>
                <a:cs typeface="STKaiti" charset="-122"/>
              </a:rPr>
              <a:t>自适应流媒体分发的用户体验与网络资源联合优化研究</a:t>
            </a:r>
          </a:p>
        </p:txBody>
      </p:sp>
      <p:cxnSp>
        <p:nvCxnSpPr>
          <p:cNvPr id="21" name="直接连接符 20"/>
          <p:cNvCxnSpPr/>
          <p:nvPr/>
        </p:nvCxnSpPr>
        <p:spPr>
          <a:xfrm>
            <a:off x="546968" y="6627119"/>
            <a:ext cx="811228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3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325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课题背景和意义</a:t>
            </a: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14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研究进度规划</a:t>
            </a: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49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43768"/>
              </p:ext>
            </p:extLst>
          </p:nvPr>
        </p:nvGraphicFramePr>
        <p:xfrm>
          <a:off x="551809" y="2249495"/>
          <a:ext cx="8037572" cy="3284513"/>
        </p:xfrm>
        <a:graphic>
          <a:graphicData uri="http://schemas.openxmlformats.org/drawingml/2006/table">
            <a:tbl>
              <a:tblPr/>
              <a:tblGrid>
                <a:gridCol w="1135290"/>
                <a:gridCol w="5170901"/>
                <a:gridCol w="1731381"/>
              </a:tblGrid>
              <a:tr h="474409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研究进度规划</a:t>
                      </a:r>
                      <a:endParaRPr lang="zh-CN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307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51263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  时间：</a:t>
                      </a:r>
                      <a:r>
                        <a:rPr lang="en-US" altLang="zh-CN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2016</a:t>
                      </a:r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年</a:t>
                      </a:r>
                      <a:r>
                        <a:rPr lang="en-US" altLang="zh-CN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10</a:t>
                      </a:r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月 </a:t>
                      </a:r>
                      <a:r>
                        <a:rPr lang="en-US" altLang="zh-CN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– 2019</a:t>
                      </a:r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年</a:t>
                      </a:r>
                      <a:r>
                        <a:rPr lang="en-US" altLang="zh-CN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6</a:t>
                      </a:r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序号</a:t>
                      </a:r>
                      <a:endParaRPr lang="zh-CN" altLang="en-US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工作任务</a:t>
                      </a:r>
                      <a:endParaRPr lang="zh-CN" altLang="en-US" sz="1600" b="0" i="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+mn-cs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日期</a:t>
                      </a:r>
                      <a:endParaRPr lang="zh-CN" altLang="en-US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边缘缓存网络的内容放置与分发策略</a:t>
                      </a: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2016.10-2017.3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边缘缓存网络与传统</a:t>
                      </a:r>
                      <a:r>
                        <a:rPr lang="en-US" altLang="zh-CN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CDN</a:t>
                      </a:r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网络中的联合资源调度</a:t>
                      </a: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2017.4-2017.7 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3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边缘缓存资源在多方博弈模式下的有效资源分配机制设计</a:t>
                      </a: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2017.8-2018.4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4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边缘缓存节点网络的自组织问题</a:t>
                      </a: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2018.4-2018.9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5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完成博士论文</a:t>
                      </a:r>
                      <a:endParaRPr lang="zh-CN" altLang="en-US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2018.10-2019.4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6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博士毕业答辩</a:t>
                      </a:r>
                      <a:endParaRPr lang="zh-CN" altLang="en-US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2019.6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19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1"/>
            <a:ext cx="9144000" cy="3654674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89"/>
          <p:cNvSpPr txBox="1"/>
          <p:nvPr/>
        </p:nvSpPr>
        <p:spPr>
          <a:xfrm>
            <a:off x="3308920" y="4937207"/>
            <a:ext cx="5724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 sz="1800"/>
            </a:pPr>
            <a:r>
              <a:rPr lang="zh-CN" altLang="en-US" sz="2400" dirty="0">
                <a:latin typeface="STKaiti" charset="-122"/>
                <a:ea typeface="STKaiti" charset="-122"/>
                <a:cs typeface="STKaiti" charset="-122"/>
              </a:rPr>
              <a:t>感谢参加评审选题报告的各位老师</a:t>
            </a:r>
            <a:r>
              <a:rPr lang="zh-CN" altLang="en-US" sz="2400">
                <a:latin typeface="STKaiti" charset="-122"/>
                <a:ea typeface="STKaiti" charset="-122"/>
                <a:cs typeface="STKaiti" charset="-122"/>
              </a:rPr>
              <a:t>和</a:t>
            </a:r>
            <a:r>
              <a:rPr lang="zh-CN" altLang="en-US" sz="2400" smtClean="0">
                <a:latin typeface="STKaiti" charset="-122"/>
                <a:ea typeface="STKaiti" charset="-122"/>
                <a:cs typeface="STKaiti" charset="-122"/>
              </a:rPr>
              <a:t>同学</a:t>
            </a:r>
            <a:endParaRPr lang="zh-CN" altLang="en-US" sz="2400" dirty="0">
              <a:latin typeface="STKaiti" charset="-122"/>
              <a:ea typeface="STKaiti" charset="-122"/>
              <a:cs typeface="STKaiti" charset="-122"/>
            </a:endParaRPr>
          </a:p>
          <a:p>
            <a:pPr lvl="0" algn="r">
              <a:defRPr sz="1800"/>
            </a:pPr>
            <a:r>
              <a:rPr lang="zh-CN" altLang="en-US" sz="2400" dirty="0">
                <a:latin typeface="STKaiti" charset="-122"/>
                <a:ea typeface="STKaiti" charset="-122"/>
                <a:cs typeface="STKaiti" charset="-122"/>
              </a:rPr>
              <a:t>欢迎各位老师和同学提问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7057588" y="4732426"/>
            <a:ext cx="181395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5"/>
          <p:cNvSpPr txBox="1"/>
          <p:nvPr/>
        </p:nvSpPr>
        <p:spPr>
          <a:xfrm>
            <a:off x="6331411" y="3881926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谢谢聆听</a:t>
            </a:r>
          </a:p>
        </p:txBody>
      </p:sp>
      <p:sp>
        <p:nvSpPr>
          <p:cNvPr id="10" name="矩形 9"/>
          <p:cNvSpPr/>
          <p:nvPr/>
        </p:nvSpPr>
        <p:spPr>
          <a:xfrm>
            <a:off x="163773" y="6210551"/>
            <a:ext cx="424342" cy="424342"/>
          </a:xfrm>
          <a:prstGeom prst="rect">
            <a:avLst/>
          </a:prstGeom>
          <a:solidFill>
            <a:srgbClr val="5C307D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90"/>
          <p:cNvSpPr txBox="1"/>
          <p:nvPr/>
        </p:nvSpPr>
        <p:spPr>
          <a:xfrm>
            <a:off x="1139508" y="5888775"/>
            <a:ext cx="7732034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答辩学生：庞海天</a:t>
            </a:r>
          </a:p>
          <a:p>
            <a:pPr algn="r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导师：孙立峰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3773" y="6627119"/>
            <a:ext cx="440822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0" y="3770844"/>
            <a:ext cx="9144000" cy="56736"/>
            <a:chOff x="30834" y="1305568"/>
            <a:chExt cx="8816454" cy="66133"/>
          </a:xfrm>
        </p:grpSpPr>
        <p:sp>
          <p:nvSpPr>
            <p:cNvPr id="29" name="矩形 28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13" y="266701"/>
            <a:ext cx="3137850" cy="132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1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29" y="2715937"/>
            <a:ext cx="4518080" cy="20862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29"/>
          <p:cNvSpPr txBox="1"/>
          <p:nvPr/>
        </p:nvSpPr>
        <p:spPr>
          <a:xfrm>
            <a:off x="4630541" y="2059797"/>
            <a:ext cx="4397346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r>
              <a:rPr lang="en-US" altLang="zh-CN" dirty="0" smtClean="0"/>
              <a:t>Cisco</a:t>
            </a:r>
            <a:r>
              <a:rPr lang="zh-CN" altLang="en-US" dirty="0" smtClean="0"/>
              <a:t> </a:t>
            </a:r>
            <a:r>
              <a:rPr lang="en-US" altLang="zh-CN" dirty="0" smtClean="0"/>
              <a:t>VNI:</a:t>
            </a:r>
            <a:endParaRPr lang="zh-CN" altLang="en-US" dirty="0" smtClean="0"/>
          </a:p>
          <a:p>
            <a:r>
              <a:rPr lang="zh-CN" altLang="en-US" dirty="0" smtClean="0"/>
              <a:t>    移动流量将在</a:t>
            </a:r>
            <a:r>
              <a:rPr lang="en-US" altLang="zh-CN" dirty="0" smtClean="0"/>
              <a:t>2015-2020</a:t>
            </a:r>
            <a:r>
              <a:rPr lang="zh-CN" altLang="en-US" dirty="0" smtClean="0"/>
              <a:t>增长</a:t>
            </a:r>
            <a:r>
              <a:rPr lang="en-US" altLang="zh-CN" dirty="0" smtClean="0"/>
              <a:t>8.3</a:t>
            </a:r>
            <a:r>
              <a:rPr lang="zh-CN" altLang="en-US" dirty="0" smtClean="0"/>
              <a:t>倍</a:t>
            </a:r>
          </a:p>
          <a:p>
            <a:r>
              <a:rPr lang="zh-CN" altLang="en-US" dirty="0" smtClean="0"/>
              <a:t>    到</a:t>
            </a:r>
            <a:r>
              <a:rPr lang="en-US" altLang="zh-CN" dirty="0" smtClean="0"/>
              <a:t>2020</a:t>
            </a:r>
            <a:r>
              <a:rPr lang="zh-CN" altLang="en-US" dirty="0" smtClean="0"/>
              <a:t>年，移动视频流量占比</a:t>
            </a:r>
            <a:r>
              <a:rPr lang="en-US" altLang="zh-CN" dirty="0" smtClean="0"/>
              <a:t>75%</a:t>
            </a:r>
            <a:endParaRPr lang="zh-CN" altLang="en-US" dirty="0" smtClean="0"/>
          </a:p>
          <a:p>
            <a:endParaRPr lang="zh-CN" altLang="en-US" dirty="0"/>
          </a:p>
          <a:p>
            <a:r>
              <a:rPr lang="zh-CN" altLang="en-US" dirty="0" smtClean="0"/>
              <a:t>移动终端    智能设备    跨屏趋势</a:t>
            </a:r>
            <a:endParaRPr lang="en-US" altLang="zh-CN" dirty="0"/>
          </a:p>
        </p:txBody>
      </p:sp>
      <p:sp>
        <p:nvSpPr>
          <p:cNvPr id="22" name="矩形 21"/>
          <p:cNvSpPr/>
          <p:nvPr/>
        </p:nvSpPr>
        <p:spPr>
          <a:xfrm>
            <a:off x="152579" y="539906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Cisco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visual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networking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index: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Global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mobile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data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traffic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forecast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update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>
                <a:solidFill>
                  <a:srgbClr val="5C307D"/>
                </a:solidFill>
                <a:ea typeface="华文楷体" panose="02010600040101010101" pitchFamily="2" charset="-122"/>
              </a:rPr>
              <a:t>2015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7" name="TextBox 30"/>
          <p:cNvSpPr txBox="1"/>
          <p:nvPr/>
        </p:nvSpPr>
        <p:spPr>
          <a:xfrm>
            <a:off x="653215" y="2059797"/>
            <a:ext cx="39987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移动视频流量爆发式增长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82137" y="2172551"/>
            <a:ext cx="271078" cy="27107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5C3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3929" y="4802154"/>
            <a:ext cx="1971478" cy="1479138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6"/>
          <a:srcRect l="13592"/>
          <a:stretch/>
        </p:blipFill>
        <p:spPr>
          <a:xfrm>
            <a:off x="5015365" y="3656604"/>
            <a:ext cx="2330315" cy="113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84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30"/>
          <p:cNvSpPr txBox="1"/>
          <p:nvPr/>
        </p:nvSpPr>
        <p:spPr>
          <a:xfrm>
            <a:off x="653215" y="2059797"/>
            <a:ext cx="39987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传统内容分发网络（</a:t>
            </a:r>
            <a:r>
              <a:rPr lang="en-US" altLang="zh-CN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CDN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）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82137" y="2172551"/>
            <a:ext cx="271078" cy="27107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5C3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0" y="1246722"/>
            <a:ext cx="3799162" cy="501141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-13648" y="2795562"/>
            <a:ext cx="5639284" cy="1487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由遍布主要用户聚集区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的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peer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server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机房组成</a:t>
            </a:r>
          </a:p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现有互联网基础上的一层逻辑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网络</a:t>
            </a:r>
          </a:p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根据网络拓扑和负载调整服务用户请求的节点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-13648" y="4635082"/>
            <a:ext cx="6932608" cy="1487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zh-CN" altLang="en-US" dirty="0" smtClean="0">
                <a:solidFill>
                  <a:srgbClr val="7030A0"/>
                </a:solidFill>
                <a:ea typeface="华文楷体" panose="02010600040101010101" pitchFamily="2" charset="-122"/>
              </a:rPr>
              <a:t>延时高，网络传输开销大</a:t>
            </a:r>
          </a:p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zh-CN" altLang="en-US" dirty="0" smtClean="0">
                <a:solidFill>
                  <a:srgbClr val="7030A0"/>
                </a:solidFill>
                <a:ea typeface="华文楷体" panose="02010600040101010101" pitchFamily="2" charset="-122"/>
              </a:rPr>
              <a:t>视频流量爆发带来极大的网络开销</a:t>
            </a:r>
          </a:p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en-US" altLang="zh-CN" dirty="0" smtClean="0">
                <a:solidFill>
                  <a:srgbClr val="7030A0"/>
                </a:solidFill>
                <a:ea typeface="华文楷体" panose="02010600040101010101" pitchFamily="2" charset="-122"/>
              </a:rPr>
              <a:t>CDN</a:t>
            </a:r>
            <a:r>
              <a:rPr lang="zh-CN" altLang="en-US" dirty="0" smtClean="0">
                <a:solidFill>
                  <a:srgbClr val="7030A0"/>
                </a:solidFill>
                <a:ea typeface="华文楷体" panose="02010600040101010101" pitchFamily="2" charset="-122"/>
              </a:rPr>
              <a:t>网络结构的扩展性需要应对爆发式增长的数据流量</a:t>
            </a:r>
          </a:p>
        </p:txBody>
      </p:sp>
    </p:spTree>
    <p:extLst>
      <p:ext uri="{BB962C8B-B14F-4D97-AF65-F5344CB8AC3E}">
        <p14:creationId xmlns:p14="http://schemas.microsoft.com/office/powerpoint/2010/main" val="106825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9"/>
          <p:cNvSpPr txBox="1"/>
          <p:nvPr/>
        </p:nvSpPr>
        <p:spPr>
          <a:xfrm>
            <a:off x="571276" y="2859566"/>
            <a:ext cx="7993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5G</a:t>
            </a:r>
            <a:r>
              <a:rPr lang="zh-CN" altLang="en-US" dirty="0" smtClean="0"/>
              <a:t>的网络传输需要保证超高带宽，超低延迟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/>
              <a:t>为实现这个目标，</a:t>
            </a:r>
            <a:r>
              <a:rPr lang="en-US" altLang="zh-CN" dirty="0" smtClean="0"/>
              <a:t>5G</a:t>
            </a:r>
            <a:r>
              <a:rPr lang="zh-CN" altLang="en-US" dirty="0" smtClean="0"/>
              <a:t>白皮书已经将边缘智能节点缓存与传输作为重要特征</a:t>
            </a:r>
          </a:p>
        </p:txBody>
      </p:sp>
      <p:sp>
        <p:nvSpPr>
          <p:cNvPr id="27" name="TextBox 30"/>
          <p:cNvSpPr txBox="1"/>
          <p:nvPr/>
        </p:nvSpPr>
        <p:spPr>
          <a:xfrm>
            <a:off x="653215" y="2059797"/>
            <a:ext cx="39987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5G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网络的性能要求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82137" y="2172551"/>
            <a:ext cx="271078" cy="27107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5C3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 6"/>
          <p:cNvGrpSpPr/>
          <p:nvPr/>
        </p:nvGrpSpPr>
        <p:grpSpPr>
          <a:xfrm>
            <a:off x="412206" y="4338482"/>
            <a:ext cx="8311167" cy="1646846"/>
            <a:chOff x="1122718" y="4633336"/>
            <a:chExt cx="7440264" cy="1215432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22718" y="4633336"/>
              <a:ext cx="7440264" cy="121543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5" name="矩形 4"/>
            <p:cNvSpPr/>
            <p:nvPr/>
          </p:nvSpPr>
          <p:spPr>
            <a:xfrm>
              <a:off x="1122718" y="4633336"/>
              <a:ext cx="1437602" cy="2398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1122718" y="5667564"/>
              <a:ext cx="1437602" cy="18120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1983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29"/>
          <p:cNvSpPr txBox="1"/>
          <p:nvPr/>
        </p:nvSpPr>
        <p:spPr>
          <a:xfrm>
            <a:off x="382137" y="2619740"/>
            <a:ext cx="8502783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r>
              <a:rPr lang="zh-CN" altLang="en-US" dirty="0" smtClean="0"/>
              <a:t>思科在</a:t>
            </a:r>
            <a:r>
              <a:rPr lang="en-US" altLang="zh-CN" dirty="0" smtClean="0"/>
              <a:t>2011</a:t>
            </a:r>
            <a:r>
              <a:rPr lang="zh-CN" altLang="en-US" dirty="0" smtClean="0"/>
              <a:t>年提出雾计算（</a:t>
            </a:r>
            <a:r>
              <a:rPr lang="en-US" altLang="zh-CN" dirty="0" smtClean="0"/>
              <a:t>Fog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Computing</a:t>
            </a:r>
            <a:r>
              <a:rPr lang="zh-CN" altLang="en-US" dirty="0" smtClean="0"/>
              <a:t>），与云计算对应，利用网络</a:t>
            </a:r>
            <a:r>
              <a:rPr lang="zh-CN" altLang="en-US" dirty="0" smtClean="0">
                <a:solidFill>
                  <a:srgbClr val="7030A0"/>
                </a:solidFill>
              </a:rPr>
              <a:t>边缘节点</a:t>
            </a:r>
            <a:r>
              <a:rPr lang="zh-CN" altLang="en-US" dirty="0" smtClean="0"/>
              <a:t>的存储计算能力</a:t>
            </a:r>
          </a:p>
          <a:p>
            <a:r>
              <a:rPr lang="zh-CN" altLang="en-US" dirty="0" smtClean="0"/>
              <a:t>分布式的网络结构，存储可扩展性强</a:t>
            </a:r>
          </a:p>
          <a:p>
            <a:r>
              <a:rPr lang="zh-CN" altLang="en-US" dirty="0" smtClean="0"/>
              <a:t>离用户更近：更低的时延与网络传输开销，</a:t>
            </a:r>
            <a:r>
              <a:rPr lang="zh-CN" altLang="en-US" dirty="0"/>
              <a:t>降低主干网络的流量</a:t>
            </a:r>
            <a:endParaRPr lang="en-US" altLang="zh-CN" dirty="0"/>
          </a:p>
          <a:p>
            <a:endParaRPr lang="zh-CN" altLang="en-US" dirty="0" smtClean="0"/>
          </a:p>
        </p:txBody>
      </p:sp>
      <p:sp>
        <p:nvSpPr>
          <p:cNvPr id="27" name="TextBox 30"/>
          <p:cNvSpPr txBox="1"/>
          <p:nvPr/>
        </p:nvSpPr>
        <p:spPr>
          <a:xfrm>
            <a:off x="653215" y="2059797"/>
            <a:ext cx="39987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视频在边缘网络中的缓存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82137" y="2172551"/>
            <a:ext cx="271078" cy="27107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5C3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29"/>
          <p:cNvSpPr txBox="1"/>
          <p:nvPr/>
        </p:nvSpPr>
        <p:spPr>
          <a:xfrm>
            <a:off x="382137" y="4227009"/>
            <a:ext cx="4397346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r>
              <a:rPr lang="zh-CN" altLang="en-US" dirty="0"/>
              <a:t>国内</a:t>
            </a:r>
            <a:r>
              <a:rPr lang="zh-CN" altLang="en-US" dirty="0" smtClean="0"/>
              <a:t>厂商通过边缘网络分发视频：</a:t>
            </a:r>
          </a:p>
          <a:p>
            <a:r>
              <a:rPr lang="zh-CN" altLang="en-US" dirty="0" smtClean="0"/>
              <a:t>小米路由器</a:t>
            </a:r>
            <a:r>
              <a:rPr lang="en-US" altLang="zh-CN" dirty="0" smtClean="0"/>
              <a:t>+</a:t>
            </a:r>
            <a:r>
              <a:rPr lang="zh-CN" altLang="en-US" dirty="0" smtClean="0"/>
              <a:t>爱奇艺，</a:t>
            </a:r>
          </a:p>
          <a:p>
            <a:r>
              <a:rPr lang="zh-CN" altLang="en-US" dirty="0" smtClean="0"/>
              <a:t>优酷路由宝，</a:t>
            </a:r>
          </a:p>
          <a:p>
            <a:r>
              <a:rPr lang="zh-CN" altLang="en-US" dirty="0" smtClean="0"/>
              <a:t>迅雷赚钱宝等</a:t>
            </a: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744" y="5148449"/>
            <a:ext cx="2055239" cy="114179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3999" y="3962400"/>
            <a:ext cx="1798261" cy="120483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1882" y="3962400"/>
            <a:ext cx="1604622" cy="120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86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29"/>
          <p:cNvSpPr txBox="1"/>
          <p:nvPr/>
        </p:nvSpPr>
        <p:spPr>
          <a:xfrm>
            <a:off x="382137" y="2619740"/>
            <a:ext cx="8502783" cy="2059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>
              <a:lnSpc>
                <a:spcPct val="200000"/>
              </a:lnSpc>
            </a:pPr>
            <a:r>
              <a:rPr lang="zh-CN" altLang="en-US" dirty="0" smtClean="0"/>
              <a:t>边缘缓存网络的内容放置与分发策略</a:t>
            </a:r>
          </a:p>
          <a:p>
            <a:pPr>
              <a:lnSpc>
                <a:spcPct val="200000"/>
              </a:lnSpc>
            </a:pPr>
            <a:r>
              <a:rPr lang="zh-CN" altLang="en-US" dirty="0" smtClean="0"/>
              <a:t>边缘</a:t>
            </a:r>
            <a:r>
              <a:rPr lang="zh-CN" altLang="en-US" dirty="0" smtClean="0"/>
              <a:t>缓存资源在多方博弈模式下的有效资源分配机制设计</a:t>
            </a:r>
          </a:p>
          <a:p>
            <a:pPr>
              <a:lnSpc>
                <a:spcPct val="200000"/>
              </a:lnSpc>
            </a:pPr>
            <a:r>
              <a:rPr lang="zh-CN" altLang="en-US" dirty="0" smtClean="0"/>
              <a:t>边缘缓存节点网络的自组织问题</a:t>
            </a:r>
          </a:p>
          <a:p>
            <a:endParaRPr lang="zh-CN" altLang="en-US" dirty="0" smtClean="0"/>
          </a:p>
        </p:txBody>
      </p:sp>
      <p:sp>
        <p:nvSpPr>
          <p:cNvPr id="27" name="TextBox 30"/>
          <p:cNvSpPr txBox="1"/>
          <p:nvPr/>
        </p:nvSpPr>
        <p:spPr>
          <a:xfrm>
            <a:off x="653214" y="2059797"/>
            <a:ext cx="458934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边缘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网络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视频</a:t>
            </a: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缓存</a:t>
            </a:r>
            <a:r>
              <a:rPr lang="zh-CN" altLang="en-US" sz="2400" b="1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的关键问题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82137" y="2172551"/>
            <a:ext cx="271078" cy="27107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5C3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816018" y="5937790"/>
            <a:ext cx="3868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7030A0"/>
                </a:solidFill>
                <a:latin typeface="STKaiti" charset="-122"/>
                <a:ea typeface="STKaiti" charset="-122"/>
                <a:cs typeface="STKaiti" charset="-122"/>
              </a:rPr>
              <a:t>注：</a:t>
            </a:r>
            <a:r>
              <a:rPr lang="zh-CN" altLang="en-US" dirty="0">
                <a:solidFill>
                  <a:srgbClr val="7030A0"/>
                </a:solidFill>
                <a:ea typeface="华文楷体" panose="02010600040101010101" pitchFamily="2" charset="-122"/>
              </a:rPr>
              <a:t>内容提供商</a:t>
            </a:r>
            <a:r>
              <a:rPr lang="en-US" altLang="zh-CN" dirty="0">
                <a:solidFill>
                  <a:srgbClr val="7030A0"/>
                </a:solidFill>
                <a:ea typeface="华文楷体" panose="02010600040101010101" pitchFamily="2" charset="-122"/>
              </a:rPr>
              <a:t>=Content</a:t>
            </a:r>
            <a:r>
              <a:rPr lang="zh-CN" altLang="en-US" dirty="0">
                <a:solidFill>
                  <a:srgbClr val="7030A0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>
                <a:solidFill>
                  <a:srgbClr val="7030A0"/>
                </a:solidFill>
                <a:ea typeface="华文楷体" panose="02010600040101010101" pitchFamily="2" charset="-122"/>
              </a:rPr>
              <a:t>Provider=CP</a:t>
            </a:r>
            <a:endParaRPr lang="zh-CN" altLang="en-US" dirty="0">
              <a:solidFill>
                <a:srgbClr val="7030A0"/>
              </a:solidFill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1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6" name="TextBox 29"/>
          <p:cNvSpPr txBox="1"/>
          <p:nvPr/>
        </p:nvSpPr>
        <p:spPr>
          <a:xfrm>
            <a:off x="253220" y="1984628"/>
            <a:ext cx="8448484" cy="4358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r>
              <a:rPr lang="zh-CN" altLang="en-US" dirty="0" smtClean="0"/>
              <a:t>用户访问视频的时空行为模式挖掘</a:t>
            </a:r>
          </a:p>
          <a:p>
            <a:pPr marL="742950" lvl="1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用户移动行为预测</a:t>
            </a:r>
          </a:p>
          <a:p>
            <a:pPr marL="742950" lvl="1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视频的区域流行度预测</a:t>
            </a:r>
          </a:p>
          <a:p>
            <a:endParaRPr lang="zh-CN" altLang="en-US" dirty="0" smtClean="0"/>
          </a:p>
          <a:p>
            <a:r>
              <a:rPr lang="zh-CN" altLang="en-US" dirty="0" smtClean="0"/>
              <a:t>传统缓存策略不再适用</a:t>
            </a:r>
            <a:r>
              <a:rPr lang="en-US" altLang="zh-CN" dirty="0" smtClean="0"/>
              <a:t>——</a:t>
            </a:r>
            <a:r>
              <a:rPr lang="zh-CN" altLang="en-US" dirty="0"/>
              <a:t>基于全区域历史信息的缓存</a:t>
            </a:r>
          </a:p>
          <a:p>
            <a:endParaRPr lang="zh-CN" altLang="en-US" dirty="0" smtClean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264" y="3537831"/>
            <a:ext cx="7474662" cy="274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2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1844</TotalTime>
  <Words>1781</Words>
  <Application>Microsoft Macintosh PowerPoint</Application>
  <PresentationFormat>全屏显示(4:3)</PresentationFormat>
  <Paragraphs>378</Paragraphs>
  <Slides>32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2" baseType="lpstr">
      <vt:lpstr>Calibri</vt:lpstr>
      <vt:lpstr>Calibri Light</vt:lpstr>
      <vt:lpstr>STKaiti</vt:lpstr>
      <vt:lpstr>Wingdings</vt:lpstr>
      <vt:lpstr>华文仿宋</vt:lpstr>
      <vt:lpstr>华文楷体</vt:lpstr>
      <vt:lpstr>楷体</vt:lpstr>
      <vt:lpstr>宋体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SAMSUNG</dc:creator>
  <cp:lastModifiedBy>Microsoft Office 用户</cp:lastModifiedBy>
  <cp:revision>225</cp:revision>
  <dcterms:created xsi:type="dcterms:W3CDTF">2014-08-08T13:32:37Z</dcterms:created>
  <dcterms:modified xsi:type="dcterms:W3CDTF">2016-10-04T08:29:28Z</dcterms:modified>
</cp:coreProperties>
</file>

<file path=docProps/thumbnail.jpeg>
</file>